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8" autoAdjust="0"/>
    <p:restoredTop sz="94660"/>
  </p:normalViewPr>
  <p:slideViewPr>
    <p:cSldViewPr>
      <p:cViewPr>
        <p:scale>
          <a:sx n="100" d="100"/>
          <a:sy n="100" d="100"/>
        </p:scale>
        <p:origin x="-948" y="-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04D187-F7F5-4195-973E-80ED0759A9AD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0D36FD25-4C1F-4942-B10A-46BA37FE2F3C}">
      <dgm:prSet phldrT="[Текст]" phldr="0" custT="1"/>
      <dgm:spPr bwMode="auto"/>
      <dgm:t>
        <a:bodyPr vertOverflow="overflow" horzOverflow="overflow" vert="horz" rtlCol="0" fromWordArt="0" anchor="t" forceAA="0" compatLnSpc="0"/>
        <a:lstStyle/>
        <a:p>
          <a:pPr marL="217792" indent="-217792">
            <a:lnSpc>
              <a:spcPct val="114999"/>
            </a:lnSpc>
            <a:defRPr/>
          </a:pPr>
          <a:endParaRPr lang="ru-RU" sz="1600" b="1" i="0" u="none" strike="noStrike" cap="none" spc="0" dirty="0" smtClean="0">
            <a:solidFill>
              <a:srgbClr val="C00000"/>
            </a:solidFill>
            <a:latin typeface="Times New Roman"/>
            <a:ea typeface="Times New Roman"/>
            <a:cs typeface="Times New Roman"/>
          </a:endParaRPr>
        </a:p>
        <a:p>
          <a:pPr marL="217792" indent="-217792">
            <a:lnSpc>
              <a:spcPct val="114999"/>
            </a:lnSpc>
            <a:defRPr/>
          </a:pPr>
          <a:endParaRPr lang="ru-RU" sz="1600" b="1" i="0" u="none" strike="noStrike" cap="none" spc="0" dirty="0" smtClean="0">
            <a:solidFill>
              <a:srgbClr val="C00000"/>
            </a:solidFill>
            <a:latin typeface="Times New Roman"/>
            <a:ea typeface="Times New Roman"/>
            <a:cs typeface="Times New Roman"/>
          </a:endParaRPr>
        </a:p>
        <a:p>
          <a:pPr marL="217792" indent="-217792">
            <a:lnSpc>
              <a:spcPct val="114999"/>
            </a:lnSpc>
            <a:defRPr/>
          </a:pPr>
          <a:r>
            <a:rPr lang="ru-RU" sz="1800" b="1" i="0" u="none" strike="noStrike" cap="none" spc="0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rPr>
            <a:t>    при наличии рекомендации</a:t>
          </a:r>
          <a:r>
            <a:rPr lang="ru-RU" sz="1800" b="1" i="0" u="none" strike="noStrike" cap="none" spc="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rPr>
            <a:t> на заключение социального контракта, выдаваемой Государственным фондом поддержки участников специальной военной операции "Защитники Отечества" </a:t>
          </a:r>
          <a:endParaRPr lang="ru-RU" sz="1800" b="1" dirty="0" smtClean="0"/>
        </a:p>
        <a:p>
          <a:pPr marL="0" indent="0" algn="l" defTabSz="2355849">
            <a:lnSpc>
              <a:spcPct val="90000"/>
            </a:lnSpc>
            <a:spcBef>
              <a:spcPts val="0"/>
            </a:spcBef>
            <a:spcAft>
              <a:spcPts val="0"/>
            </a:spcAft>
            <a:defRPr/>
          </a:pPr>
          <a:endParaRPr sz="1200" dirty="0"/>
        </a:p>
      </dgm:t>
    </dgm:pt>
    <dgm:pt modelId="{78606DC1-2799-4757-A4B9-87ED81E1A1EE}" type="parTrans" cxnId="{B4F4121D-CBC2-4FED-9DA1-1E03628A77B9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44586728-C62E-4DDF-BE43-ED2E0DCAEEB0}" type="sibTrans" cxnId="{B4F4121D-CBC2-4FED-9DA1-1E03628A77B9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1C5F2ADB-8FEE-4094-9981-9828744759D4}">
      <dgm:prSet phldrT="[Текст]" phldr="0" custT="1"/>
      <dgm:spPr bwMode="auto">
        <a:solidFill>
          <a:schemeClr val="bg1">
            <a:lumMod val="85000"/>
          </a:schemeClr>
        </a:solidFill>
      </dgm:spPr>
      <dgm:t>
        <a:bodyPr vertOverflow="overflow" horzOverflow="overflow" vert="horz" rtlCol="0" fromWordArt="0" anchor="t" forceAA="0" compatLnSpc="0"/>
        <a:lstStyle/>
        <a:p>
          <a:pPr algn="ctr">
            <a:spcAft>
              <a:spcPct val="35000"/>
            </a:spcAft>
            <a:defRPr/>
          </a:pPr>
          <a:endParaRPr lang="ru-RU" sz="1200" b="1" i="0" u="none" strike="noStrike" cap="none" spc="0" dirty="0" smtClean="0">
            <a:solidFill>
              <a:schemeClr val="tx1"/>
            </a:solidFill>
            <a:latin typeface="Times New Roman"/>
            <a:cs typeface="Times New Roman"/>
          </a:endParaRPr>
        </a:p>
        <a:p>
          <a:pPr algn="l">
            <a:spcAft>
              <a:spcPts val="0"/>
            </a:spcAft>
            <a:defRPr/>
          </a:pPr>
          <a:r>
            <a:rPr lang="ru-RU" sz="1800" b="1" i="0" u="none" strike="noStrike" cap="none" spc="0" dirty="0" smtClean="0">
              <a:solidFill>
                <a:schemeClr val="tx1"/>
              </a:solidFill>
              <a:latin typeface="Times New Roman"/>
              <a:cs typeface="Times New Roman"/>
            </a:rPr>
            <a:t>  в целях реализации мероприятия по     </a:t>
          </a:r>
        </a:p>
        <a:p>
          <a:pPr algn="l">
            <a:spcAft>
              <a:spcPts val="0"/>
            </a:spcAft>
            <a:defRPr/>
          </a:pPr>
          <a:r>
            <a:rPr lang="ru-RU" sz="1800" b="1" i="0" u="none" strike="noStrike" cap="none" spc="0" dirty="0" smtClean="0">
              <a:solidFill>
                <a:schemeClr val="tx1"/>
              </a:solidFill>
              <a:latin typeface="Times New Roman"/>
              <a:cs typeface="Times New Roman"/>
            </a:rPr>
            <a:t>  осуществлению индивидуальной </a:t>
          </a:r>
        </a:p>
        <a:p>
          <a:pPr algn="l">
            <a:spcAft>
              <a:spcPts val="0"/>
            </a:spcAft>
            <a:defRPr/>
          </a:pPr>
          <a:r>
            <a:rPr lang="ru-RU" sz="1800" b="1" i="0" u="none" strike="noStrike" cap="none" spc="0" dirty="0" smtClean="0">
              <a:solidFill>
                <a:schemeClr val="tx1"/>
              </a:solidFill>
              <a:latin typeface="Times New Roman"/>
              <a:cs typeface="Times New Roman"/>
            </a:rPr>
            <a:t>  предпринимательской деятельности;</a:t>
          </a:r>
        </a:p>
        <a:p>
          <a:pPr algn="l">
            <a:spcAft>
              <a:spcPts val="0"/>
            </a:spcAft>
            <a:defRPr/>
          </a:pPr>
          <a:endParaRPr lang="ru-RU" sz="1800" b="1" i="0" u="none" strike="noStrike" cap="none" spc="0" dirty="0" smtClean="0">
            <a:solidFill>
              <a:schemeClr val="tx1"/>
            </a:solidFill>
            <a:latin typeface="Times New Roman"/>
            <a:ea typeface="Times New Roman"/>
            <a:cs typeface="Times New Roman"/>
          </a:endParaRPr>
        </a:p>
        <a:p>
          <a:pPr algn="l">
            <a:spcAft>
              <a:spcPts val="0"/>
            </a:spcAft>
            <a:defRPr/>
          </a:pPr>
          <a:r>
            <a:rPr lang="ru-RU" sz="1800" b="1" i="0" u="none" strike="noStrike" cap="none" spc="0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rPr>
            <a:t>  без оценки</a:t>
          </a:r>
          <a:r>
            <a:rPr lang="ru-RU" sz="1800" b="1" i="0" u="none" strike="noStrike" cap="none" spc="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rPr>
            <a:t> в соответствии с </a:t>
          </a:r>
        </a:p>
        <a:p>
          <a:pPr algn="l">
            <a:spcAft>
              <a:spcPts val="0"/>
            </a:spcAft>
            <a:defRPr/>
          </a:pPr>
          <a:r>
            <a:rPr lang="ru-RU" sz="1800" b="1" i="0" u="none" strike="noStrike" cap="none" spc="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rPr>
            <a:t>  Федеральным Законом "О порядке </a:t>
          </a:r>
        </a:p>
        <a:p>
          <a:pPr algn="l">
            <a:spcAft>
              <a:spcPts val="0"/>
            </a:spcAft>
            <a:defRPr/>
          </a:pPr>
          <a:r>
            <a:rPr lang="ru-RU" sz="1800" b="1" i="0" u="none" strike="noStrike" cap="none" spc="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rPr>
            <a:t>  учета доходов и расчета </a:t>
          </a:r>
        </a:p>
        <a:p>
          <a:pPr algn="l">
            <a:spcAft>
              <a:spcPts val="0"/>
            </a:spcAft>
            <a:defRPr/>
          </a:pPr>
          <a:r>
            <a:rPr lang="ru-RU" sz="1800" b="1" i="0" u="none" strike="noStrike" cap="none" spc="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rPr>
            <a:t>  среднедушевого дохода семьи и </a:t>
          </a:r>
        </a:p>
        <a:p>
          <a:pPr algn="l">
            <a:spcAft>
              <a:spcPts val="0"/>
            </a:spcAft>
            <a:defRPr/>
          </a:pPr>
          <a:r>
            <a:rPr lang="ru-RU" sz="1800" b="1" i="0" u="none" strike="noStrike" cap="none" spc="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rPr>
            <a:t>  дохода одиноко проживающего </a:t>
          </a:r>
        </a:p>
        <a:p>
          <a:pPr algn="l">
            <a:spcAft>
              <a:spcPts val="0"/>
            </a:spcAft>
            <a:defRPr/>
          </a:pPr>
          <a:r>
            <a:rPr lang="ru-RU" sz="1800" b="1" i="0" u="none" strike="noStrike" cap="none" spc="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rPr>
            <a:t>  гражданина для признания их </a:t>
          </a:r>
        </a:p>
        <a:p>
          <a:pPr algn="l">
            <a:spcAft>
              <a:spcPts val="0"/>
            </a:spcAft>
            <a:defRPr/>
          </a:pPr>
          <a:r>
            <a:rPr lang="ru-RU" sz="1800" b="1" i="0" u="none" strike="noStrike" cap="none" spc="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rPr>
            <a:t>  малоимущими и оказания им </a:t>
          </a:r>
        </a:p>
        <a:p>
          <a:pPr algn="l">
            <a:spcAft>
              <a:spcPts val="0"/>
            </a:spcAft>
            <a:defRPr/>
          </a:pPr>
          <a:r>
            <a:rPr lang="ru-RU" sz="1800" b="1" i="0" u="none" strike="noStrike" cap="none" spc="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rPr>
            <a:t>  государственной социальной </a:t>
          </a:r>
        </a:p>
        <a:p>
          <a:pPr algn="l">
            <a:spcAft>
              <a:spcPts val="0"/>
            </a:spcAft>
            <a:defRPr/>
          </a:pPr>
          <a:r>
            <a:rPr lang="ru-RU" sz="1800" b="1" i="0" u="none" strike="noStrike" cap="none" spc="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rPr>
            <a:t>  помощи" </a:t>
          </a:r>
          <a:r>
            <a:rPr lang="ru-RU" sz="1800" b="1" i="0" u="none" strike="noStrike" cap="none" spc="0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rPr>
            <a:t>среднедушевого дохода </a:t>
          </a:r>
        </a:p>
        <a:p>
          <a:pPr algn="l">
            <a:spcAft>
              <a:spcPts val="0"/>
            </a:spcAft>
            <a:defRPr/>
          </a:pPr>
          <a:r>
            <a:rPr lang="ru-RU" sz="1800" b="1" i="0" u="none" strike="noStrike" cap="none" spc="0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rPr>
            <a:t>  семьи</a:t>
          </a:r>
          <a:endParaRPr sz="4800" dirty="0"/>
        </a:p>
      </dgm:t>
    </dgm:pt>
    <dgm:pt modelId="{9C72F984-5247-4833-A1C9-46D244DB8D7C}" type="sibTrans" cxnId="{F55C1829-445C-4211-8093-C7471938A450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60679802-32A8-4038-8FDA-3CBC69B75C54}" type="parTrans" cxnId="{F55C1829-445C-4211-8093-C7471938A450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662666AB-72D2-4070-AFF5-2140A41D8D50}" type="pres">
      <dgm:prSet presAssocID="{8004D187-F7F5-4195-973E-80ED0759A9AD}" presName="Name0" presStyleCnt="0">
        <dgm:presLayoutVars>
          <dgm:dir/>
          <dgm:resizeHandles val="exact"/>
        </dgm:presLayoutVars>
      </dgm:prSet>
      <dgm:spPr bwMode="auto"/>
      <dgm:t>
        <a:bodyPr/>
        <a:lstStyle/>
        <a:p>
          <a:endParaRPr lang="ru-RU"/>
        </a:p>
      </dgm:t>
    </dgm:pt>
    <dgm:pt modelId="{9DB0F757-81E7-4F08-8059-AFFACCE0585C}" type="pres">
      <dgm:prSet presAssocID="{1C5F2ADB-8FEE-4094-9981-9828744759D4}" presName="node" presStyleLbl="node1" presStyleIdx="0" presStyleCnt="2">
        <dgm:presLayoutVars>
          <dgm:bulletEnabled val="1"/>
        </dgm:presLayoutVars>
      </dgm:prSet>
      <dgm:spPr bwMode="auto"/>
      <dgm:t>
        <a:bodyPr/>
        <a:lstStyle/>
        <a:p>
          <a:endParaRPr lang="ru-RU"/>
        </a:p>
      </dgm:t>
    </dgm:pt>
    <dgm:pt modelId="{F6795805-B6FC-4CE7-A572-901FEB659CBB}" type="pres">
      <dgm:prSet presAssocID="{9C72F984-5247-4833-A1C9-46D244DB8D7C}" presName="sibTrans" presStyleCnt="0"/>
      <dgm:spPr bwMode="auto"/>
    </dgm:pt>
    <dgm:pt modelId="{0FD81EB6-456A-4992-959B-DE245CA0B26C}" type="pres">
      <dgm:prSet presAssocID="{0D36FD25-4C1F-4942-B10A-46BA37FE2F3C}" presName="node" presStyleLbl="node1" presStyleIdx="1" presStyleCnt="2" custLinFactNeighborX="-13943" custLinFactNeighborY="254">
        <dgm:presLayoutVars>
          <dgm:bulletEnabled val="1"/>
        </dgm:presLayoutVars>
      </dgm:prSet>
      <dgm:spPr bwMode="auto">
        <a:solidFill>
          <a:schemeClr val="accent1">
            <a:hueOff val="0"/>
            <a:satOff val="0"/>
            <a:lumOff val="0"/>
            <a:alphaOff val="0"/>
            <a:alpha val="35000"/>
          </a:schemeClr>
        </a:solidFill>
      </dgm:spPr>
      <dgm:t>
        <a:bodyPr/>
        <a:lstStyle/>
        <a:p>
          <a:endParaRPr lang="ru-RU"/>
        </a:p>
      </dgm:t>
    </dgm:pt>
  </dgm:ptLst>
  <dgm:cxnLst>
    <dgm:cxn modelId="{B4F4121D-CBC2-4FED-9DA1-1E03628A77B9}" srcId="{8004D187-F7F5-4195-973E-80ED0759A9AD}" destId="{0D36FD25-4C1F-4942-B10A-46BA37FE2F3C}" srcOrd="1" destOrd="0" parTransId="{78606DC1-2799-4757-A4B9-87ED81E1A1EE}" sibTransId="{44586728-C62E-4DDF-BE43-ED2E0DCAEEB0}"/>
    <dgm:cxn modelId="{4831A842-9A59-4277-83FB-47E6250F62B4}" type="presOf" srcId="{1C5F2ADB-8FEE-4094-9981-9828744759D4}" destId="{9DB0F757-81E7-4F08-8059-AFFACCE0585C}" srcOrd="0" destOrd="0" presId="urn:microsoft.com/office/officeart/2005/8/layout/hList6"/>
    <dgm:cxn modelId="{2614F6B0-C828-4656-94D3-D2710CB7518F}" type="presOf" srcId="{0D36FD25-4C1F-4942-B10A-46BA37FE2F3C}" destId="{0FD81EB6-456A-4992-959B-DE245CA0B26C}" srcOrd="0" destOrd="0" presId="urn:microsoft.com/office/officeart/2005/8/layout/hList6"/>
    <dgm:cxn modelId="{D437DD7A-D4DB-484B-A88C-258F3427239D}" type="presOf" srcId="{8004D187-F7F5-4195-973E-80ED0759A9AD}" destId="{662666AB-72D2-4070-AFF5-2140A41D8D50}" srcOrd="0" destOrd="0" presId="urn:microsoft.com/office/officeart/2005/8/layout/hList6"/>
    <dgm:cxn modelId="{F55C1829-445C-4211-8093-C7471938A450}" srcId="{8004D187-F7F5-4195-973E-80ED0759A9AD}" destId="{1C5F2ADB-8FEE-4094-9981-9828744759D4}" srcOrd="0" destOrd="0" parTransId="{60679802-32A8-4038-8FDA-3CBC69B75C54}" sibTransId="{9C72F984-5247-4833-A1C9-46D244DB8D7C}"/>
    <dgm:cxn modelId="{725593FE-0E56-452C-BA8D-E3E04D31B47D}" type="presParOf" srcId="{662666AB-72D2-4070-AFF5-2140A41D8D50}" destId="{9DB0F757-81E7-4F08-8059-AFFACCE0585C}" srcOrd="0" destOrd="0" presId="urn:microsoft.com/office/officeart/2005/8/layout/hList6"/>
    <dgm:cxn modelId="{77E60B32-65CD-419C-9DA1-050E7F6CA375}" type="presParOf" srcId="{662666AB-72D2-4070-AFF5-2140A41D8D50}" destId="{F6795805-B6FC-4CE7-A572-901FEB659CBB}" srcOrd="1" destOrd="0" presId="urn:microsoft.com/office/officeart/2005/8/layout/hList6"/>
    <dgm:cxn modelId="{AA646591-583F-473C-A9E8-E71B81FB5EFF}" type="presParOf" srcId="{662666AB-72D2-4070-AFF5-2140A41D8D50}" destId="{0FD81EB6-456A-4992-959B-DE245CA0B26C}" srcOrd="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B0F757-81E7-4F08-8059-AFFACCE0585C}">
      <dsp:nvSpPr>
        <dsp:cNvPr id="0" name=""/>
        <dsp:cNvSpPr/>
      </dsp:nvSpPr>
      <dsp:spPr bwMode="auto">
        <a:xfrm rot="16200000">
          <a:off x="-795190" y="799511"/>
          <a:ext cx="5755357" cy="4156334"/>
        </a:xfrm>
        <a:prstGeom prst="flowChartManualOperation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Overflow="overflow" horzOverflow="overflow" vert="horz" wrap="square" lIns="76200" tIns="0" rIns="76200" bIns="0" numCol="1" spcCol="1270" rtlCol="0" fromWordArt="0" anchor="t" anchorCtr="0" forceAA="0" compatLnSpc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defRPr/>
          </a:pPr>
          <a:endParaRPr lang="ru-RU" sz="1200" b="1" i="0" u="none" strike="noStrike" kern="1200" cap="none" spc="0" dirty="0" smtClean="0">
            <a:solidFill>
              <a:schemeClr val="tx1"/>
            </a:solidFill>
            <a:latin typeface="Times New Roman"/>
            <a:cs typeface="Times New Roman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ts val="0"/>
            </a:spcAft>
            <a:defRPr/>
          </a:pPr>
          <a:r>
            <a:rPr lang="ru-RU" sz="1800" b="1" i="0" u="none" strike="noStrike" kern="1200" cap="none" spc="0" dirty="0" smtClean="0">
              <a:solidFill>
                <a:schemeClr val="tx1"/>
              </a:solidFill>
              <a:latin typeface="Times New Roman"/>
              <a:cs typeface="Times New Roman"/>
            </a:rPr>
            <a:t>  в целях реализации мероприятия по    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ts val="0"/>
            </a:spcAft>
            <a:defRPr/>
          </a:pPr>
          <a:r>
            <a:rPr lang="ru-RU" sz="1800" b="1" i="0" u="none" strike="noStrike" kern="1200" cap="none" spc="0" dirty="0" smtClean="0">
              <a:solidFill>
                <a:schemeClr val="tx1"/>
              </a:solidFill>
              <a:latin typeface="Times New Roman"/>
              <a:cs typeface="Times New Roman"/>
            </a:rPr>
            <a:t>  осуществлению индивидуальной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ts val="0"/>
            </a:spcAft>
            <a:defRPr/>
          </a:pPr>
          <a:r>
            <a:rPr lang="ru-RU" sz="1800" b="1" i="0" u="none" strike="noStrike" kern="1200" cap="none" spc="0" dirty="0" smtClean="0">
              <a:solidFill>
                <a:schemeClr val="tx1"/>
              </a:solidFill>
              <a:latin typeface="Times New Roman"/>
              <a:cs typeface="Times New Roman"/>
            </a:rPr>
            <a:t>  предпринимательской деятельности;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ts val="0"/>
            </a:spcAft>
            <a:defRPr/>
          </a:pPr>
          <a:endParaRPr lang="ru-RU" sz="1800" b="1" i="0" u="none" strike="noStrike" kern="1200" cap="none" spc="0" dirty="0" smtClean="0">
            <a:solidFill>
              <a:schemeClr val="tx1"/>
            </a:solidFill>
            <a:latin typeface="Times New Roman"/>
            <a:ea typeface="Times New Roman"/>
            <a:cs typeface="Times New Roman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ts val="0"/>
            </a:spcAft>
            <a:defRPr/>
          </a:pPr>
          <a:r>
            <a:rPr lang="ru-RU" sz="1800" b="1" i="0" u="none" strike="noStrike" kern="1200" cap="none" spc="0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rPr>
            <a:t>  без оценки</a:t>
          </a:r>
          <a:r>
            <a:rPr lang="ru-RU" sz="1800" b="1" i="0" u="none" strike="noStrike" kern="1200" cap="none" spc="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rPr>
            <a:t> в соответствии с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ts val="0"/>
            </a:spcAft>
            <a:defRPr/>
          </a:pPr>
          <a:r>
            <a:rPr lang="ru-RU" sz="1800" b="1" i="0" u="none" strike="noStrike" kern="1200" cap="none" spc="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rPr>
            <a:t>  Федеральным Законом "О порядке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ts val="0"/>
            </a:spcAft>
            <a:defRPr/>
          </a:pPr>
          <a:r>
            <a:rPr lang="ru-RU" sz="1800" b="1" i="0" u="none" strike="noStrike" kern="1200" cap="none" spc="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rPr>
            <a:t>  учета доходов и расчета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ts val="0"/>
            </a:spcAft>
            <a:defRPr/>
          </a:pPr>
          <a:r>
            <a:rPr lang="ru-RU" sz="1800" b="1" i="0" u="none" strike="noStrike" kern="1200" cap="none" spc="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rPr>
            <a:t>  среднедушевого дохода семьи и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ts val="0"/>
            </a:spcAft>
            <a:defRPr/>
          </a:pPr>
          <a:r>
            <a:rPr lang="ru-RU" sz="1800" b="1" i="0" u="none" strike="noStrike" kern="1200" cap="none" spc="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rPr>
            <a:t>  дохода одиноко проживающего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ts val="0"/>
            </a:spcAft>
            <a:defRPr/>
          </a:pPr>
          <a:r>
            <a:rPr lang="ru-RU" sz="1800" b="1" i="0" u="none" strike="noStrike" kern="1200" cap="none" spc="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rPr>
            <a:t>  гражданина для признания их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ts val="0"/>
            </a:spcAft>
            <a:defRPr/>
          </a:pPr>
          <a:r>
            <a:rPr lang="ru-RU" sz="1800" b="1" i="0" u="none" strike="noStrike" kern="1200" cap="none" spc="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rPr>
            <a:t>  малоимущими и оказания им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ts val="0"/>
            </a:spcAft>
            <a:defRPr/>
          </a:pPr>
          <a:r>
            <a:rPr lang="ru-RU" sz="1800" b="1" i="0" u="none" strike="noStrike" kern="1200" cap="none" spc="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rPr>
            <a:t>  государственной социальной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ts val="0"/>
            </a:spcAft>
            <a:defRPr/>
          </a:pPr>
          <a:r>
            <a:rPr lang="ru-RU" sz="1800" b="1" i="0" u="none" strike="noStrike" kern="1200" cap="none" spc="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rPr>
            <a:t>  помощи" </a:t>
          </a:r>
          <a:r>
            <a:rPr lang="ru-RU" sz="1800" b="1" i="0" u="none" strike="noStrike" kern="1200" cap="none" spc="0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rPr>
            <a:t>среднедушевого дохода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ts val="0"/>
            </a:spcAft>
            <a:defRPr/>
          </a:pPr>
          <a:r>
            <a:rPr lang="ru-RU" sz="1800" b="1" i="0" u="none" strike="noStrike" kern="1200" cap="none" spc="0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rPr>
            <a:t>  семьи</a:t>
          </a:r>
          <a:endParaRPr sz="4800" kern="1200" dirty="0"/>
        </a:p>
      </dsp:txBody>
      <dsp:txXfrm rot="5400000">
        <a:off x="4322" y="1151070"/>
        <a:ext cx="4156334" cy="3453215"/>
      </dsp:txXfrm>
    </dsp:sp>
    <dsp:sp modelId="{0FD81EB6-456A-4992-959B-DE245CA0B26C}">
      <dsp:nvSpPr>
        <dsp:cNvPr id="0" name=""/>
        <dsp:cNvSpPr/>
      </dsp:nvSpPr>
      <dsp:spPr bwMode="auto">
        <a:xfrm rot="16200000">
          <a:off x="3629405" y="799511"/>
          <a:ext cx="5755357" cy="4156334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  <a:alpha val="3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Overflow="overflow" horzOverflow="overflow" vert="horz" wrap="square" lIns="101600" tIns="0" rIns="101600" bIns="0" numCol="1" spcCol="1270" rtlCol="0" fromWordArt="0" anchor="t" anchorCtr="0" forceAA="0" compatLnSpc="0">
          <a:noAutofit/>
        </a:bodyPr>
        <a:lstStyle/>
        <a:p>
          <a:pPr marL="217792" lvl="0" indent="-217792">
            <a:lnSpc>
              <a:spcPct val="114999"/>
            </a:lnSpc>
            <a:spcBef>
              <a:spcPct val="0"/>
            </a:spcBef>
            <a:defRPr/>
          </a:pPr>
          <a:endParaRPr lang="ru-RU" sz="1600" b="1" i="0" u="none" strike="noStrike" kern="1200" cap="none" spc="0" dirty="0" smtClean="0">
            <a:solidFill>
              <a:srgbClr val="C00000"/>
            </a:solidFill>
            <a:latin typeface="Times New Roman"/>
            <a:ea typeface="Times New Roman"/>
            <a:cs typeface="Times New Roman"/>
          </a:endParaRPr>
        </a:p>
        <a:p>
          <a:pPr marL="217792" lvl="0" indent="-217792">
            <a:lnSpc>
              <a:spcPct val="114999"/>
            </a:lnSpc>
            <a:spcBef>
              <a:spcPct val="0"/>
            </a:spcBef>
            <a:defRPr/>
          </a:pPr>
          <a:endParaRPr lang="ru-RU" sz="1600" b="1" i="0" u="none" strike="noStrike" kern="1200" cap="none" spc="0" dirty="0" smtClean="0">
            <a:solidFill>
              <a:srgbClr val="C00000"/>
            </a:solidFill>
            <a:latin typeface="Times New Roman"/>
            <a:ea typeface="Times New Roman"/>
            <a:cs typeface="Times New Roman"/>
          </a:endParaRPr>
        </a:p>
        <a:p>
          <a:pPr marL="217792" lvl="0" indent="-217792">
            <a:lnSpc>
              <a:spcPct val="114999"/>
            </a:lnSpc>
            <a:spcBef>
              <a:spcPct val="0"/>
            </a:spcBef>
            <a:defRPr/>
          </a:pPr>
          <a:r>
            <a:rPr lang="ru-RU" sz="1800" b="1" i="0" u="none" strike="noStrike" kern="1200" cap="none" spc="0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rPr>
            <a:t>    при наличии рекомендации</a:t>
          </a:r>
          <a:r>
            <a:rPr lang="ru-RU" sz="1800" b="1" i="0" u="none" strike="noStrike" kern="1200" cap="none" spc="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rPr>
            <a:t> на заключение социального контракта, выдаваемой Государственным фондом поддержки участников специальной военной операции "Защитники Отечества" </a:t>
          </a:r>
          <a:endParaRPr lang="ru-RU" sz="1800" b="1" kern="1200" dirty="0" smtClean="0"/>
        </a:p>
        <a:p>
          <a:pPr marL="0" lvl="0" indent="0" algn="l" defTabSz="2355849">
            <a:lnSpc>
              <a:spcPct val="90000"/>
            </a:lnSpc>
            <a:spcBef>
              <a:spcPct val="0"/>
            </a:spcBef>
            <a:spcAft>
              <a:spcPts val="0"/>
            </a:spcAft>
            <a:defRPr/>
          </a:pPr>
          <a:endParaRPr sz="1200" kern="1200" dirty="0"/>
        </a:p>
      </dsp:txBody>
      <dsp:txXfrm rot="5400000">
        <a:off x="4428917" y="1151070"/>
        <a:ext cx="4156334" cy="34532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Shape 1058"/>
          <p:cNvSpPr>
            <a:spLocks noGrp="1" noChangeArrowheads="1"/>
          </p:cNvSpPr>
          <p:nvPr userDrawn="1"/>
        </p:nvSpPr>
        <p:spPr bwMode="auto">
          <a:xfrm>
            <a:off x="8220990" y="1"/>
            <a:ext cx="3971005" cy="685746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3874" y="0"/>
                </a:moveTo>
                <a:lnTo>
                  <a:pt x="3874" y="19794"/>
                </a:lnTo>
                <a:lnTo>
                  <a:pt x="3874" y="19794"/>
                </a:lnTo>
                <a:cubicBezTo>
                  <a:pt x="3874" y="19794"/>
                  <a:pt x="3932" y="19794"/>
                  <a:pt x="3932" y="19794"/>
                </a:cubicBezTo>
                <a:lnTo>
                  <a:pt x="3932" y="19794"/>
                </a:lnTo>
                <a:cubicBezTo>
                  <a:pt x="1759" y="19794"/>
                  <a:pt x="0" y="20605"/>
                  <a:pt x="0" y="21600"/>
                </a:cubicBezTo>
                <a:lnTo>
                  <a:pt x="0" y="21600"/>
                </a:lnTo>
                <a:cubicBezTo>
                  <a:pt x="0" y="22594"/>
                  <a:pt x="1759" y="23405"/>
                  <a:pt x="3932" y="23405"/>
                </a:cubicBezTo>
                <a:lnTo>
                  <a:pt x="3932" y="23405"/>
                </a:lnTo>
                <a:cubicBezTo>
                  <a:pt x="3932" y="23405"/>
                  <a:pt x="3874" y="23405"/>
                  <a:pt x="3874" y="23405"/>
                </a:cubicBezTo>
                <a:lnTo>
                  <a:pt x="3874" y="43200"/>
                </a:lnTo>
                <a:lnTo>
                  <a:pt x="43200" y="43200"/>
                </a:lnTo>
                <a:lnTo>
                  <a:pt x="43200" y="0"/>
                </a:lnTo>
                <a:lnTo>
                  <a:pt x="3874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1" name="Shape 1102"/>
          <p:cNvSpPr>
            <a:spLocks noGrp="1" noChangeArrowheads="1"/>
          </p:cNvSpPr>
          <p:nvPr userDrawn="1"/>
        </p:nvSpPr>
        <p:spPr bwMode="auto">
          <a:xfrm>
            <a:off x="8400255" y="3356809"/>
            <a:ext cx="190499" cy="145245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0"/>
                </a:moveTo>
                <a:lnTo>
                  <a:pt x="43200" y="43200"/>
                </a:lnTo>
                <a:lnTo>
                  <a:pt x="0" y="21623"/>
                </a:lnTo>
                <a:lnTo>
                  <a:pt x="43200" y="0"/>
                </a:lnTo>
              </a:path>
            </a:pathLst>
          </a:custGeom>
          <a:solidFill>
            <a:srgbClr val="FFFFFF"/>
          </a:solidFill>
          <a:ln w="9524" cap="rnd">
            <a:solidFill>
              <a:srgbClr val="000000"/>
            </a:solidFill>
            <a:bevel/>
            <a:headEnd/>
            <a:tailEnd/>
          </a:ln>
        </p:spPr>
      </p:sp>
      <p:sp>
        <p:nvSpPr>
          <p:cNvPr id="19" name="Text Placeholder 4"/>
          <p:cNvSpPr>
            <a:spLocks noGrp="1"/>
          </p:cNvSpPr>
          <p:nvPr>
            <p:ph type="subTitle" idx="1" hasCustomPrompt="1"/>
          </p:nvPr>
        </p:nvSpPr>
        <p:spPr bwMode="auto">
          <a:xfrm>
            <a:off x="8881393" y="2597939"/>
            <a:ext cx="2974883" cy="1661581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171450" indent="-171450" algn="l">
              <a:buFont typeface="Arial"/>
              <a:buChar char="•"/>
              <a:defRPr sz="20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623395" y="2569090"/>
            <a:ext cx="7383251" cy="1654020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11" name="Дата 10"/>
          <p:cNvSpPr>
            <a:spLocks noGrp="1"/>
          </p:cNvSpPr>
          <p:nvPr>
            <p:ph type="dt" sz="half" idx="15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>26.03.2026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6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7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>26.03.2026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839199" y="274642"/>
            <a:ext cx="2743200" cy="5835649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609599" y="274642"/>
            <a:ext cx="8026399" cy="5835649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>26.03.2026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>26.03.2026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963083" y="4406904"/>
            <a:ext cx="10363199" cy="136207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963083" y="2906717"/>
            <a:ext cx="10363199" cy="150018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>26.03.2026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15413" y="1595438"/>
            <a:ext cx="5178986" cy="451484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97599" y="1595438"/>
            <a:ext cx="5178986" cy="451484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>26.03.2026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15413" y="1535113"/>
            <a:ext cx="5181103" cy="63976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15413" y="2174874"/>
            <a:ext cx="518110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93377" y="1535113"/>
            <a:ext cx="5183210" cy="63976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93377" y="2174874"/>
            <a:ext cx="518321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>26.03.2026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>26.03.2026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>26.03.2026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10" y="273054"/>
            <a:ext cx="4011084" cy="1162049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4766732" y="273050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609610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>26.03.2026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15413" y="4800603"/>
            <a:ext cx="1056117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815413" y="612778"/>
            <a:ext cx="10561173" cy="41147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15413" y="5367337"/>
            <a:ext cx="1056117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7184183-74E9-4393-9769-E1D9236041BE}" type="datetimeFigureOut">
              <a:rPr lang="ru-RU"/>
              <a:t>26.03.2026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A530004-958A-4E15-9840-E9741BECB0F3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Shape 1100"/>
          <p:cNvSpPr>
            <a:spLocks noGrp="1" noChangeArrowheads="1"/>
          </p:cNvSpPr>
          <p:nvPr userDrawn="1"/>
        </p:nvSpPr>
        <p:spPr bwMode="auto">
          <a:xfrm>
            <a:off x="3669" y="270"/>
            <a:ext cx="12184661" cy="6857460"/>
          </a:xfrm>
          <a:custGeom>
            <a:avLst/>
            <a:gdLst>
              <a:gd name="connsiteX0" fmla="*/ 43199 w 43199"/>
              <a:gd name="connsiteY0" fmla="*/ 23405 h 43200"/>
              <a:gd name="connsiteX1" fmla="*/ 43199 w 43199"/>
              <a:gd name="connsiteY1" fmla="*/ 23405 h 43200"/>
              <a:gd name="connsiteX2" fmla="*/ 41239 w 43199"/>
              <a:gd name="connsiteY2" fmla="*/ 21600 h 43200"/>
              <a:gd name="connsiteX3" fmla="*/ 43199 w 43199"/>
              <a:gd name="connsiteY3" fmla="*/ 19794 h 43200"/>
              <a:gd name="connsiteX4" fmla="*/ 43199 w 43199"/>
              <a:gd name="connsiteY4" fmla="*/ 19794 h 43200"/>
              <a:gd name="connsiteX5" fmla="*/ 43174 w 43199"/>
              <a:gd name="connsiteY5" fmla="*/ 19794 h 43200"/>
              <a:gd name="connsiteX6" fmla="*/ 43174 w 43199"/>
              <a:gd name="connsiteY6" fmla="*/ 0 h 43200"/>
              <a:gd name="connsiteX7" fmla="*/ 0 w 43199"/>
              <a:gd name="connsiteY7" fmla="*/ 0 h 43200"/>
              <a:gd name="connsiteX8" fmla="*/ 0 w 43199"/>
              <a:gd name="connsiteY8" fmla="*/ 43200 h 43200"/>
              <a:gd name="connsiteX9" fmla="*/ 43174 w 43199"/>
              <a:gd name="connsiteY9" fmla="*/ 43200 h 43200"/>
              <a:gd name="connsiteX10" fmla="*/ 43174 w 43199"/>
              <a:gd name="connsiteY10" fmla="*/ 23405 h 43200"/>
              <a:gd name="connsiteX11" fmla="*/ 43174 w 43199"/>
              <a:gd name="connsiteY11" fmla="*/ 23405 h 43200"/>
              <a:gd name="connsiteX12" fmla="*/ 43199 w 43199"/>
              <a:gd name="connsiteY12" fmla="*/ 23405 h 43200"/>
              <a:gd name="connsiteX0" fmla="*/ 43199 w 43199"/>
              <a:gd name="connsiteY0" fmla="*/ 23405 h 43200"/>
              <a:gd name="connsiteX1" fmla="*/ 43199 w 43199"/>
              <a:gd name="connsiteY1" fmla="*/ 23405 h 43200"/>
              <a:gd name="connsiteX2" fmla="*/ 43199 w 43199"/>
              <a:gd name="connsiteY2" fmla="*/ 19794 h 43200"/>
              <a:gd name="connsiteX3" fmla="*/ 43199 w 43199"/>
              <a:gd name="connsiteY3" fmla="*/ 19794 h 43200"/>
              <a:gd name="connsiteX4" fmla="*/ 43174 w 43199"/>
              <a:gd name="connsiteY4" fmla="*/ 19794 h 43200"/>
              <a:gd name="connsiteX5" fmla="*/ 43174 w 43199"/>
              <a:gd name="connsiteY5" fmla="*/ 0 h 43200"/>
              <a:gd name="connsiteX6" fmla="*/ 0 w 43199"/>
              <a:gd name="connsiteY6" fmla="*/ 0 h 43200"/>
              <a:gd name="connsiteX7" fmla="*/ 0 w 43199"/>
              <a:gd name="connsiteY7" fmla="*/ 43200 h 43200"/>
              <a:gd name="connsiteX8" fmla="*/ 43174 w 43199"/>
              <a:gd name="connsiteY8" fmla="*/ 43200 h 43200"/>
              <a:gd name="connsiteX9" fmla="*/ 43174 w 43199"/>
              <a:gd name="connsiteY9" fmla="*/ 23405 h 43200"/>
              <a:gd name="connsiteX10" fmla="*/ 43174 w 43199"/>
              <a:gd name="connsiteY10" fmla="*/ 23405 h 43200"/>
              <a:gd name="connsiteX11" fmla="*/ 43199 w 43199"/>
              <a:gd name="connsiteY11" fmla="*/ 23405 h 43200"/>
              <a:gd name="connsiteX0" fmla="*/ 43174 w 43199"/>
              <a:gd name="connsiteY0" fmla="*/ 23405 h 43200"/>
              <a:gd name="connsiteX1" fmla="*/ 43199 w 43199"/>
              <a:gd name="connsiteY1" fmla="*/ 23405 h 43200"/>
              <a:gd name="connsiteX2" fmla="*/ 43199 w 43199"/>
              <a:gd name="connsiteY2" fmla="*/ 19794 h 43200"/>
              <a:gd name="connsiteX3" fmla="*/ 43199 w 43199"/>
              <a:gd name="connsiteY3" fmla="*/ 19794 h 43200"/>
              <a:gd name="connsiteX4" fmla="*/ 43174 w 43199"/>
              <a:gd name="connsiteY4" fmla="*/ 19794 h 43200"/>
              <a:gd name="connsiteX5" fmla="*/ 43174 w 43199"/>
              <a:gd name="connsiteY5" fmla="*/ 0 h 43200"/>
              <a:gd name="connsiteX6" fmla="*/ 0 w 43199"/>
              <a:gd name="connsiteY6" fmla="*/ 0 h 43200"/>
              <a:gd name="connsiteX7" fmla="*/ 0 w 43199"/>
              <a:gd name="connsiteY7" fmla="*/ 43200 h 43200"/>
              <a:gd name="connsiteX8" fmla="*/ 43174 w 43199"/>
              <a:gd name="connsiteY8" fmla="*/ 43200 h 43200"/>
              <a:gd name="connsiteX9" fmla="*/ 43174 w 43199"/>
              <a:gd name="connsiteY9" fmla="*/ 23405 h 43200"/>
              <a:gd name="connsiteX10" fmla="*/ 43174 w 43199"/>
              <a:gd name="connsiteY10" fmla="*/ 23405 h 43200"/>
              <a:gd name="connsiteX0" fmla="*/ 43174 w 43199"/>
              <a:gd name="connsiteY0" fmla="*/ 23405 h 43200"/>
              <a:gd name="connsiteX1" fmla="*/ 43199 w 43199"/>
              <a:gd name="connsiteY1" fmla="*/ 23405 h 43200"/>
              <a:gd name="connsiteX2" fmla="*/ 43199 w 43199"/>
              <a:gd name="connsiteY2" fmla="*/ 19794 h 43200"/>
              <a:gd name="connsiteX3" fmla="*/ 43199 w 43199"/>
              <a:gd name="connsiteY3" fmla="*/ 19794 h 43200"/>
              <a:gd name="connsiteX4" fmla="*/ 43174 w 43199"/>
              <a:gd name="connsiteY4" fmla="*/ 0 h 43200"/>
              <a:gd name="connsiteX5" fmla="*/ 0 w 43199"/>
              <a:gd name="connsiteY5" fmla="*/ 0 h 43200"/>
              <a:gd name="connsiteX6" fmla="*/ 0 w 43199"/>
              <a:gd name="connsiteY6" fmla="*/ 43200 h 43200"/>
              <a:gd name="connsiteX7" fmla="*/ 43174 w 43199"/>
              <a:gd name="connsiteY7" fmla="*/ 43200 h 43200"/>
              <a:gd name="connsiteX8" fmla="*/ 43174 w 43199"/>
              <a:gd name="connsiteY8" fmla="*/ 23405 h 43200"/>
              <a:gd name="connsiteX9" fmla="*/ 43174 w 43199"/>
              <a:gd name="connsiteY9" fmla="*/ 23405 h 43200"/>
              <a:gd name="connsiteX0" fmla="*/ 43174 w 43199"/>
              <a:gd name="connsiteY0" fmla="*/ 23405 h 43200"/>
              <a:gd name="connsiteX1" fmla="*/ 43199 w 43199"/>
              <a:gd name="connsiteY1" fmla="*/ 23405 h 43200"/>
              <a:gd name="connsiteX2" fmla="*/ 43199 w 43199"/>
              <a:gd name="connsiteY2" fmla="*/ 19794 h 43200"/>
              <a:gd name="connsiteX3" fmla="*/ 43199 w 43199"/>
              <a:gd name="connsiteY3" fmla="*/ 19794 h 43200"/>
              <a:gd name="connsiteX4" fmla="*/ 43174 w 43199"/>
              <a:gd name="connsiteY4" fmla="*/ 0 h 43200"/>
              <a:gd name="connsiteX5" fmla="*/ 0 w 43199"/>
              <a:gd name="connsiteY5" fmla="*/ 0 h 43200"/>
              <a:gd name="connsiteX6" fmla="*/ 0 w 43199"/>
              <a:gd name="connsiteY6" fmla="*/ 43200 h 43200"/>
              <a:gd name="connsiteX7" fmla="*/ 43174 w 43199"/>
              <a:gd name="connsiteY7" fmla="*/ 43200 h 43200"/>
              <a:gd name="connsiteX8" fmla="*/ 43174 w 43199"/>
              <a:gd name="connsiteY8" fmla="*/ 23405 h 43200"/>
              <a:gd name="connsiteX0" fmla="*/ 43174 w 43199"/>
              <a:gd name="connsiteY0" fmla="*/ 43200 h 43200"/>
              <a:gd name="connsiteX1" fmla="*/ 43199 w 43199"/>
              <a:gd name="connsiteY1" fmla="*/ 23405 h 43200"/>
              <a:gd name="connsiteX2" fmla="*/ 43199 w 43199"/>
              <a:gd name="connsiteY2" fmla="*/ 19794 h 43200"/>
              <a:gd name="connsiteX3" fmla="*/ 43199 w 43199"/>
              <a:gd name="connsiteY3" fmla="*/ 19794 h 43200"/>
              <a:gd name="connsiteX4" fmla="*/ 43174 w 43199"/>
              <a:gd name="connsiteY4" fmla="*/ 0 h 43200"/>
              <a:gd name="connsiteX5" fmla="*/ 0 w 43199"/>
              <a:gd name="connsiteY5" fmla="*/ 0 h 43200"/>
              <a:gd name="connsiteX6" fmla="*/ 0 w 43199"/>
              <a:gd name="connsiteY6" fmla="*/ 43200 h 43200"/>
              <a:gd name="connsiteX7" fmla="*/ 43174 w 43199"/>
              <a:gd name="connsiteY7" fmla="*/ 43200 h 43200"/>
              <a:gd name="connsiteX0" fmla="*/ 43174 w 43199"/>
              <a:gd name="connsiteY0" fmla="*/ 43200 h 43200"/>
              <a:gd name="connsiteX1" fmla="*/ 43199 w 43199"/>
              <a:gd name="connsiteY1" fmla="*/ 23405 h 43200"/>
              <a:gd name="connsiteX2" fmla="*/ 43199 w 43199"/>
              <a:gd name="connsiteY2" fmla="*/ 19794 h 43200"/>
              <a:gd name="connsiteX3" fmla="*/ 43174 w 43199"/>
              <a:gd name="connsiteY3" fmla="*/ 0 h 43200"/>
              <a:gd name="connsiteX4" fmla="*/ 0 w 43199"/>
              <a:gd name="connsiteY4" fmla="*/ 0 h 43200"/>
              <a:gd name="connsiteX5" fmla="*/ 0 w 43199"/>
              <a:gd name="connsiteY5" fmla="*/ 43200 h 43200"/>
              <a:gd name="connsiteX6" fmla="*/ 43174 w 43199"/>
              <a:gd name="connsiteY6" fmla="*/ 43200 h 43200"/>
              <a:gd name="connsiteX0" fmla="*/ 43174 w 46380"/>
              <a:gd name="connsiteY0" fmla="*/ 43200 h 43200"/>
              <a:gd name="connsiteX1" fmla="*/ 43199 w 46380"/>
              <a:gd name="connsiteY1" fmla="*/ 19794 h 43200"/>
              <a:gd name="connsiteX2" fmla="*/ 43174 w 46380"/>
              <a:gd name="connsiteY2" fmla="*/ 0 h 43200"/>
              <a:gd name="connsiteX3" fmla="*/ 0 w 46380"/>
              <a:gd name="connsiteY3" fmla="*/ 0 h 43200"/>
              <a:gd name="connsiteX4" fmla="*/ 0 w 46380"/>
              <a:gd name="connsiteY4" fmla="*/ 43200 h 43200"/>
              <a:gd name="connsiteX5" fmla="*/ 43174 w 46380"/>
              <a:gd name="connsiteY5" fmla="*/ 43200 h 43200"/>
              <a:gd name="connsiteX0" fmla="*/ 43174 w 43199"/>
              <a:gd name="connsiteY0" fmla="*/ 43200 h 43200"/>
              <a:gd name="connsiteX1" fmla="*/ 43199 w 43199"/>
              <a:gd name="connsiteY1" fmla="*/ 19794 h 43200"/>
              <a:gd name="connsiteX2" fmla="*/ 43174 w 43199"/>
              <a:gd name="connsiteY2" fmla="*/ 0 h 43200"/>
              <a:gd name="connsiteX3" fmla="*/ 0 w 43199"/>
              <a:gd name="connsiteY3" fmla="*/ 0 h 43200"/>
              <a:gd name="connsiteX4" fmla="*/ 0 w 43199"/>
              <a:gd name="connsiteY4" fmla="*/ 43200 h 43200"/>
              <a:gd name="connsiteX5" fmla="*/ 43174 w 43199"/>
              <a:gd name="connsiteY5" fmla="*/ 43200 h 43200"/>
              <a:gd name="connsiteX0" fmla="*/ 43174 w 43174"/>
              <a:gd name="connsiteY0" fmla="*/ 43200 h 43200"/>
              <a:gd name="connsiteX1" fmla="*/ 43174 w 43174"/>
              <a:gd name="connsiteY1" fmla="*/ 0 h 43200"/>
              <a:gd name="connsiteX2" fmla="*/ 0 w 43174"/>
              <a:gd name="connsiteY2" fmla="*/ 0 h 43200"/>
              <a:gd name="connsiteX3" fmla="*/ 0 w 43174"/>
              <a:gd name="connsiteY3" fmla="*/ 43200 h 43200"/>
              <a:gd name="connsiteX4" fmla="*/ 43174 w 43174"/>
              <a:gd name="connsiteY4" fmla="*/ 43200 h 43200"/>
              <a:gd name="connsiteX0" fmla="*/ 43174 w 43174"/>
              <a:gd name="connsiteY0" fmla="*/ 43200 h 43200"/>
              <a:gd name="connsiteX1" fmla="*/ 43174 w 43174"/>
              <a:gd name="connsiteY1" fmla="*/ 0 h 43200"/>
              <a:gd name="connsiteX2" fmla="*/ 0 w 43174"/>
              <a:gd name="connsiteY2" fmla="*/ 0 h 43200"/>
              <a:gd name="connsiteX3" fmla="*/ 0 w 43174"/>
              <a:gd name="connsiteY3" fmla="*/ 43200 h 43200"/>
              <a:gd name="connsiteX4" fmla="*/ 43174 w 43174"/>
              <a:gd name="connsiteY4" fmla="*/ 43200 h 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174" h="43200" stroke="0" extrusionOk="0">
                <a:moveTo>
                  <a:pt x="43174" y="43200"/>
                </a:moveTo>
                <a:lnTo>
                  <a:pt x="43174" y="0"/>
                </a:lnTo>
                <a:lnTo>
                  <a:pt x="0" y="0"/>
                </a:lnTo>
                <a:lnTo>
                  <a:pt x="0" y="43200"/>
                </a:lnTo>
                <a:lnTo>
                  <a:pt x="43174" y="4320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8" name="Shape 1103"/>
          <p:cNvSpPr>
            <a:spLocks noGrp="1" noChangeArrowheads="1"/>
          </p:cNvSpPr>
          <p:nvPr userDrawn="1"/>
        </p:nvSpPr>
        <p:spPr bwMode="auto">
          <a:xfrm>
            <a:off x="183165" y="101751"/>
            <a:ext cx="7789614" cy="585789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199" y="21599"/>
                </a:moveTo>
                <a:lnTo>
                  <a:pt x="43199" y="21599"/>
                </a:lnTo>
                <a:lnTo>
                  <a:pt x="43199" y="21599"/>
                </a:lnTo>
                <a:cubicBezTo>
                  <a:pt x="43199" y="21599"/>
                  <a:pt x="43199" y="21599"/>
                  <a:pt x="43199" y="21599"/>
                </a:cubicBezTo>
                <a:lnTo>
                  <a:pt x="43199" y="21599"/>
                </a:lnTo>
                <a:lnTo>
                  <a:pt x="43199" y="21599"/>
                </a:lnTo>
                <a:cubicBezTo>
                  <a:pt x="43199" y="33449"/>
                  <a:pt x="33448" y="43199"/>
                  <a:pt x="21600" y="43199"/>
                </a:cubicBezTo>
                <a:lnTo>
                  <a:pt x="21600" y="43199"/>
                </a:lnTo>
                <a:cubicBezTo>
                  <a:pt x="9749" y="43199"/>
                  <a:pt x="0" y="33449"/>
                  <a:pt x="0" y="21599"/>
                </a:cubicBezTo>
                <a:lnTo>
                  <a:pt x="0" y="21599"/>
                </a:lnTo>
                <a:cubicBezTo>
                  <a:pt x="0" y="9750"/>
                  <a:pt x="9749" y="0"/>
                  <a:pt x="21600" y="0"/>
                </a:cubicBezTo>
                <a:lnTo>
                  <a:pt x="21600" y="0"/>
                </a:lnTo>
                <a:cubicBezTo>
                  <a:pt x="33448" y="0"/>
                  <a:pt x="43199" y="9750"/>
                  <a:pt x="43199" y="21599"/>
                </a:cubicBezTo>
              </a:path>
            </a:pathLst>
          </a:custGeom>
          <a:solidFill>
            <a:srgbClr val="FFFFFF">
              <a:alpha val="1568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9" name="Shape 1104"/>
          <p:cNvSpPr>
            <a:spLocks noGrp="1" noChangeArrowheads="1"/>
          </p:cNvSpPr>
          <p:nvPr userDrawn="1"/>
        </p:nvSpPr>
        <p:spPr bwMode="auto">
          <a:xfrm>
            <a:off x="244971" y="130323"/>
            <a:ext cx="7610403" cy="572343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9"/>
                  <a:pt x="33450" y="43200"/>
                  <a:pt x="21600" y="43200"/>
                </a:cubicBezTo>
                <a:lnTo>
                  <a:pt x="21600" y="43200"/>
                </a:lnTo>
                <a:cubicBezTo>
                  <a:pt x="9749" y="43200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1"/>
                  <a:pt x="9749" y="0"/>
                  <a:pt x="21600" y="0"/>
                </a:cubicBezTo>
                <a:lnTo>
                  <a:pt x="21600" y="0"/>
                </a:lnTo>
                <a:cubicBezTo>
                  <a:pt x="33450" y="0"/>
                  <a:pt x="43200" y="9750"/>
                  <a:pt x="43200" y="21600"/>
                </a:cubicBezTo>
              </a:path>
            </a:pathLst>
          </a:custGeom>
          <a:solidFill>
            <a:srgbClr val="FFFFFF">
              <a:alpha val="3137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0" name="Shape 1105"/>
          <p:cNvSpPr>
            <a:spLocks noGrp="1" noChangeArrowheads="1"/>
          </p:cNvSpPr>
          <p:nvPr userDrawn="1"/>
        </p:nvSpPr>
        <p:spPr bwMode="auto">
          <a:xfrm>
            <a:off x="306493" y="159054"/>
            <a:ext cx="7431757" cy="558883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599"/>
                </a:moveTo>
                <a:lnTo>
                  <a:pt x="43200" y="21599"/>
                </a:lnTo>
                <a:lnTo>
                  <a:pt x="43200" y="21599"/>
                </a:lnTo>
                <a:cubicBezTo>
                  <a:pt x="43200" y="21599"/>
                  <a:pt x="43200" y="21599"/>
                  <a:pt x="43200" y="21599"/>
                </a:cubicBezTo>
                <a:lnTo>
                  <a:pt x="43200" y="21599"/>
                </a:lnTo>
                <a:lnTo>
                  <a:pt x="43200" y="21599"/>
                </a:lnTo>
                <a:cubicBezTo>
                  <a:pt x="43200" y="33450"/>
                  <a:pt x="33448" y="43200"/>
                  <a:pt x="21599" y="43200"/>
                </a:cubicBezTo>
                <a:lnTo>
                  <a:pt x="21599" y="43200"/>
                </a:lnTo>
                <a:cubicBezTo>
                  <a:pt x="9749" y="43200"/>
                  <a:pt x="0" y="33450"/>
                  <a:pt x="0" y="21599"/>
                </a:cubicBezTo>
                <a:lnTo>
                  <a:pt x="0" y="21599"/>
                </a:lnTo>
                <a:cubicBezTo>
                  <a:pt x="0" y="9750"/>
                  <a:pt x="9749" y="0"/>
                  <a:pt x="21599" y="0"/>
                </a:cubicBezTo>
                <a:lnTo>
                  <a:pt x="21599" y="0"/>
                </a:lnTo>
                <a:cubicBezTo>
                  <a:pt x="33448" y="0"/>
                  <a:pt x="43200" y="9750"/>
                  <a:pt x="43200" y="21599"/>
                </a:cubicBezTo>
              </a:path>
            </a:pathLst>
          </a:custGeom>
          <a:solidFill>
            <a:srgbClr val="FFFFFF">
              <a:alpha val="4705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1" name="Shape 1106"/>
          <p:cNvSpPr>
            <a:spLocks noGrp="1" noChangeArrowheads="1"/>
          </p:cNvSpPr>
          <p:nvPr userDrawn="1"/>
        </p:nvSpPr>
        <p:spPr bwMode="auto">
          <a:xfrm>
            <a:off x="368021" y="187787"/>
            <a:ext cx="7252827" cy="545437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599"/>
                </a:moveTo>
                <a:lnTo>
                  <a:pt x="43200" y="21599"/>
                </a:lnTo>
                <a:lnTo>
                  <a:pt x="43200" y="21599"/>
                </a:lnTo>
                <a:cubicBezTo>
                  <a:pt x="43200" y="21599"/>
                  <a:pt x="43200" y="21599"/>
                  <a:pt x="43200" y="21599"/>
                </a:cubicBezTo>
                <a:lnTo>
                  <a:pt x="43200" y="21599"/>
                </a:lnTo>
                <a:lnTo>
                  <a:pt x="43200" y="21599"/>
                </a:lnTo>
                <a:cubicBezTo>
                  <a:pt x="43200" y="33447"/>
                  <a:pt x="33450" y="43200"/>
                  <a:pt x="21600" y="43200"/>
                </a:cubicBezTo>
                <a:lnTo>
                  <a:pt x="21600" y="43200"/>
                </a:lnTo>
                <a:cubicBezTo>
                  <a:pt x="9750" y="43200"/>
                  <a:pt x="0" y="33447"/>
                  <a:pt x="0" y="21599"/>
                </a:cubicBezTo>
                <a:lnTo>
                  <a:pt x="0" y="21599"/>
                </a:lnTo>
                <a:cubicBezTo>
                  <a:pt x="0" y="9749"/>
                  <a:pt x="9750" y="0"/>
                  <a:pt x="21600" y="0"/>
                </a:cubicBezTo>
                <a:lnTo>
                  <a:pt x="21600" y="0"/>
                </a:lnTo>
                <a:cubicBezTo>
                  <a:pt x="33450" y="0"/>
                  <a:pt x="43200" y="9749"/>
                  <a:pt x="43200" y="21599"/>
                </a:cubicBezTo>
              </a:path>
            </a:pathLst>
          </a:custGeom>
          <a:solidFill>
            <a:srgbClr val="FFFFFF">
              <a:alpha val="6274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2" name="Shape 1107"/>
          <p:cNvSpPr>
            <a:spLocks noGrp="1" noChangeArrowheads="1"/>
          </p:cNvSpPr>
          <p:nvPr userDrawn="1"/>
        </p:nvSpPr>
        <p:spPr bwMode="auto">
          <a:xfrm>
            <a:off x="429541" y="216360"/>
            <a:ext cx="7074181" cy="5319929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599"/>
                </a:moveTo>
                <a:lnTo>
                  <a:pt x="43200" y="21599"/>
                </a:lnTo>
                <a:lnTo>
                  <a:pt x="43200" y="21599"/>
                </a:lnTo>
                <a:cubicBezTo>
                  <a:pt x="43200" y="21599"/>
                  <a:pt x="43200" y="21599"/>
                  <a:pt x="43200" y="21599"/>
                </a:cubicBezTo>
                <a:lnTo>
                  <a:pt x="43200" y="21599"/>
                </a:lnTo>
                <a:lnTo>
                  <a:pt x="43200" y="21599"/>
                </a:lnTo>
                <a:cubicBezTo>
                  <a:pt x="43200" y="33448"/>
                  <a:pt x="33448" y="43200"/>
                  <a:pt x="21600" y="43200"/>
                </a:cubicBezTo>
                <a:lnTo>
                  <a:pt x="21600" y="43200"/>
                </a:lnTo>
                <a:cubicBezTo>
                  <a:pt x="9751" y="43200"/>
                  <a:pt x="0" y="33448"/>
                  <a:pt x="0" y="21599"/>
                </a:cubicBezTo>
                <a:lnTo>
                  <a:pt x="0" y="21599"/>
                </a:lnTo>
                <a:cubicBezTo>
                  <a:pt x="0" y="9751"/>
                  <a:pt x="9751" y="0"/>
                  <a:pt x="21600" y="0"/>
                </a:cubicBezTo>
                <a:lnTo>
                  <a:pt x="21600" y="0"/>
                </a:lnTo>
                <a:cubicBezTo>
                  <a:pt x="33448" y="0"/>
                  <a:pt x="43200" y="9751"/>
                  <a:pt x="43200" y="21599"/>
                </a:cubicBezTo>
              </a:path>
            </a:pathLst>
          </a:custGeom>
          <a:solidFill>
            <a:srgbClr val="FFFFFF">
              <a:alpha val="7843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3" name="Shape 1108"/>
          <p:cNvSpPr>
            <a:spLocks noGrp="1" noChangeArrowheads="1"/>
          </p:cNvSpPr>
          <p:nvPr userDrawn="1"/>
        </p:nvSpPr>
        <p:spPr bwMode="auto">
          <a:xfrm>
            <a:off x="491347" y="245090"/>
            <a:ext cx="6894970" cy="518531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9"/>
                  <a:pt x="33449" y="43200"/>
                  <a:pt x="21599" y="43200"/>
                </a:cubicBezTo>
                <a:lnTo>
                  <a:pt x="21599" y="43200"/>
                </a:lnTo>
                <a:cubicBezTo>
                  <a:pt x="9750" y="43200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0"/>
                  <a:pt x="9750" y="0"/>
                  <a:pt x="21599" y="0"/>
                </a:cubicBezTo>
                <a:lnTo>
                  <a:pt x="21599" y="0"/>
                </a:lnTo>
                <a:cubicBezTo>
                  <a:pt x="33449" y="0"/>
                  <a:pt x="43200" y="9750"/>
                  <a:pt x="43200" y="21600"/>
                </a:cubicBezTo>
              </a:path>
            </a:pathLst>
          </a:custGeom>
          <a:solidFill>
            <a:srgbClr val="FFFFFF">
              <a:alpha val="9411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4" name="Shape 1109"/>
          <p:cNvSpPr>
            <a:spLocks noGrp="1" noChangeArrowheads="1"/>
          </p:cNvSpPr>
          <p:nvPr userDrawn="1"/>
        </p:nvSpPr>
        <p:spPr bwMode="auto">
          <a:xfrm>
            <a:off x="552877" y="273821"/>
            <a:ext cx="6716041" cy="505071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8"/>
                  <a:pt x="33449" y="43199"/>
                  <a:pt x="21600" y="43199"/>
                </a:cubicBezTo>
                <a:lnTo>
                  <a:pt x="21600" y="43199"/>
                </a:lnTo>
                <a:cubicBezTo>
                  <a:pt x="9750" y="43199"/>
                  <a:pt x="0" y="33448"/>
                  <a:pt x="0" y="21600"/>
                </a:cubicBezTo>
                <a:lnTo>
                  <a:pt x="0" y="21600"/>
                </a:lnTo>
                <a:cubicBezTo>
                  <a:pt x="0" y="9748"/>
                  <a:pt x="9750" y="0"/>
                  <a:pt x="21600" y="0"/>
                </a:cubicBezTo>
                <a:lnTo>
                  <a:pt x="21600" y="0"/>
                </a:lnTo>
                <a:cubicBezTo>
                  <a:pt x="33449" y="0"/>
                  <a:pt x="43200" y="9748"/>
                  <a:pt x="43200" y="21600"/>
                </a:cubicBezTo>
              </a:path>
            </a:pathLst>
          </a:custGeom>
          <a:solidFill>
            <a:srgbClr val="FFFFFF">
              <a:alpha val="10980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5" name="Shape 1110"/>
          <p:cNvSpPr>
            <a:spLocks noGrp="1" noChangeArrowheads="1"/>
          </p:cNvSpPr>
          <p:nvPr userDrawn="1"/>
        </p:nvSpPr>
        <p:spPr bwMode="auto">
          <a:xfrm>
            <a:off x="614397" y="302395"/>
            <a:ext cx="6537394" cy="491625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199" y="21600"/>
                </a:moveTo>
                <a:lnTo>
                  <a:pt x="43199" y="21600"/>
                </a:lnTo>
                <a:lnTo>
                  <a:pt x="43199" y="21600"/>
                </a:lnTo>
                <a:cubicBezTo>
                  <a:pt x="43199" y="21600"/>
                  <a:pt x="43199" y="21600"/>
                  <a:pt x="43199" y="21600"/>
                </a:cubicBezTo>
                <a:lnTo>
                  <a:pt x="43199" y="21600"/>
                </a:lnTo>
                <a:lnTo>
                  <a:pt x="43199" y="21600"/>
                </a:lnTo>
                <a:cubicBezTo>
                  <a:pt x="43199" y="33449"/>
                  <a:pt x="33449" y="43200"/>
                  <a:pt x="21600" y="43200"/>
                </a:cubicBezTo>
                <a:lnTo>
                  <a:pt x="21600" y="43200"/>
                </a:lnTo>
                <a:cubicBezTo>
                  <a:pt x="9750" y="43200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1"/>
                  <a:pt x="9750" y="0"/>
                  <a:pt x="21600" y="0"/>
                </a:cubicBezTo>
                <a:lnTo>
                  <a:pt x="21600" y="0"/>
                </a:lnTo>
                <a:cubicBezTo>
                  <a:pt x="33449" y="0"/>
                  <a:pt x="43199" y="9751"/>
                  <a:pt x="43199" y="21600"/>
                </a:cubicBezTo>
              </a:path>
            </a:pathLst>
          </a:custGeom>
          <a:solidFill>
            <a:srgbClr val="FFFFFF">
              <a:alpha val="12549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6" name="Shape 1111"/>
          <p:cNvSpPr>
            <a:spLocks noGrp="1" noChangeArrowheads="1"/>
          </p:cNvSpPr>
          <p:nvPr userDrawn="1"/>
        </p:nvSpPr>
        <p:spPr bwMode="auto">
          <a:xfrm>
            <a:off x="676203" y="331128"/>
            <a:ext cx="6358183" cy="478165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199" y="21600"/>
                </a:moveTo>
                <a:lnTo>
                  <a:pt x="43199" y="21600"/>
                </a:lnTo>
                <a:lnTo>
                  <a:pt x="43199" y="21600"/>
                </a:lnTo>
                <a:cubicBezTo>
                  <a:pt x="43199" y="21600"/>
                  <a:pt x="43199" y="21600"/>
                  <a:pt x="43199" y="21600"/>
                </a:cubicBezTo>
                <a:lnTo>
                  <a:pt x="43199" y="21600"/>
                </a:lnTo>
                <a:lnTo>
                  <a:pt x="43199" y="21600"/>
                </a:lnTo>
                <a:cubicBezTo>
                  <a:pt x="43199" y="33449"/>
                  <a:pt x="33449" y="43199"/>
                  <a:pt x="21598" y="43199"/>
                </a:cubicBezTo>
                <a:lnTo>
                  <a:pt x="21598" y="43199"/>
                </a:lnTo>
                <a:cubicBezTo>
                  <a:pt x="9750" y="43199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0"/>
                  <a:pt x="9750" y="0"/>
                  <a:pt x="21598" y="0"/>
                </a:cubicBezTo>
                <a:lnTo>
                  <a:pt x="21598" y="0"/>
                </a:lnTo>
                <a:cubicBezTo>
                  <a:pt x="33449" y="0"/>
                  <a:pt x="43199" y="9750"/>
                  <a:pt x="43199" y="21600"/>
                </a:cubicBezTo>
              </a:path>
            </a:pathLst>
          </a:custGeom>
          <a:solidFill>
            <a:srgbClr val="FFFFFF">
              <a:alpha val="14117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7" name="Shape 1112"/>
          <p:cNvSpPr>
            <a:spLocks noGrp="1" noChangeArrowheads="1"/>
          </p:cNvSpPr>
          <p:nvPr userDrawn="1"/>
        </p:nvSpPr>
        <p:spPr bwMode="auto">
          <a:xfrm>
            <a:off x="737731" y="359857"/>
            <a:ext cx="6179254" cy="4647039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9"/>
                  <a:pt x="33448" y="43199"/>
                  <a:pt x="21599" y="43199"/>
                </a:cubicBezTo>
                <a:lnTo>
                  <a:pt x="21599" y="43199"/>
                </a:lnTo>
                <a:cubicBezTo>
                  <a:pt x="9750" y="43199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1"/>
                  <a:pt x="9750" y="0"/>
                  <a:pt x="21599" y="0"/>
                </a:cubicBezTo>
                <a:lnTo>
                  <a:pt x="21599" y="0"/>
                </a:lnTo>
                <a:cubicBezTo>
                  <a:pt x="33448" y="0"/>
                  <a:pt x="43200" y="9751"/>
                  <a:pt x="43200" y="21599"/>
                </a:cubicBezTo>
              </a:path>
            </a:pathLst>
          </a:custGeom>
          <a:solidFill>
            <a:srgbClr val="FFFFFF">
              <a:alpha val="15686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8" name="Shape 1113"/>
          <p:cNvSpPr>
            <a:spLocks noGrp="1" noChangeArrowheads="1"/>
          </p:cNvSpPr>
          <p:nvPr userDrawn="1"/>
        </p:nvSpPr>
        <p:spPr bwMode="auto">
          <a:xfrm>
            <a:off x="799253" y="388590"/>
            <a:ext cx="6000607" cy="451243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599"/>
                </a:moveTo>
                <a:lnTo>
                  <a:pt x="43200" y="21599"/>
                </a:lnTo>
                <a:lnTo>
                  <a:pt x="43200" y="21599"/>
                </a:lnTo>
                <a:cubicBezTo>
                  <a:pt x="43200" y="21599"/>
                  <a:pt x="43200" y="21599"/>
                  <a:pt x="43200" y="21599"/>
                </a:cubicBezTo>
                <a:lnTo>
                  <a:pt x="43200" y="21599"/>
                </a:lnTo>
                <a:lnTo>
                  <a:pt x="43200" y="21599"/>
                </a:lnTo>
                <a:cubicBezTo>
                  <a:pt x="43200" y="33449"/>
                  <a:pt x="33449" y="43200"/>
                  <a:pt x="21600" y="43200"/>
                </a:cubicBezTo>
                <a:lnTo>
                  <a:pt x="21600" y="43200"/>
                </a:lnTo>
                <a:cubicBezTo>
                  <a:pt x="9750" y="43200"/>
                  <a:pt x="0" y="33449"/>
                  <a:pt x="0" y="21599"/>
                </a:cubicBezTo>
                <a:lnTo>
                  <a:pt x="0" y="21599"/>
                </a:lnTo>
                <a:cubicBezTo>
                  <a:pt x="0" y="9749"/>
                  <a:pt x="9750" y="0"/>
                  <a:pt x="21600" y="0"/>
                </a:cubicBezTo>
                <a:lnTo>
                  <a:pt x="21600" y="0"/>
                </a:lnTo>
                <a:cubicBezTo>
                  <a:pt x="33449" y="0"/>
                  <a:pt x="43200" y="9749"/>
                  <a:pt x="43200" y="21599"/>
                </a:cubicBezTo>
              </a:path>
            </a:pathLst>
          </a:custGeom>
          <a:solidFill>
            <a:srgbClr val="FFFFFF">
              <a:alpha val="17647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19" name="Shape 1114"/>
          <p:cNvSpPr>
            <a:spLocks noGrp="1" noChangeArrowheads="1"/>
          </p:cNvSpPr>
          <p:nvPr userDrawn="1"/>
        </p:nvSpPr>
        <p:spPr bwMode="auto">
          <a:xfrm>
            <a:off x="860777" y="417163"/>
            <a:ext cx="5821679" cy="4377979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9"/>
                  <a:pt x="33449" y="43200"/>
                  <a:pt x="21599" y="43200"/>
                </a:cubicBezTo>
                <a:lnTo>
                  <a:pt x="21599" y="43200"/>
                </a:lnTo>
                <a:cubicBezTo>
                  <a:pt x="9750" y="43200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0"/>
                  <a:pt x="9750" y="0"/>
                  <a:pt x="21599" y="0"/>
                </a:cubicBezTo>
                <a:lnTo>
                  <a:pt x="21599" y="0"/>
                </a:lnTo>
                <a:cubicBezTo>
                  <a:pt x="33449" y="0"/>
                  <a:pt x="43200" y="9750"/>
                  <a:pt x="43200" y="21600"/>
                </a:cubicBezTo>
              </a:path>
            </a:pathLst>
          </a:custGeom>
          <a:solidFill>
            <a:srgbClr val="FFFFFF">
              <a:alpha val="19215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0" name="Shape 1115"/>
          <p:cNvSpPr>
            <a:spLocks noGrp="1" noChangeArrowheads="1"/>
          </p:cNvSpPr>
          <p:nvPr userDrawn="1"/>
        </p:nvSpPr>
        <p:spPr bwMode="auto">
          <a:xfrm>
            <a:off x="922587" y="445894"/>
            <a:ext cx="5642750" cy="4243529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599"/>
                </a:moveTo>
                <a:lnTo>
                  <a:pt x="43200" y="21599"/>
                </a:lnTo>
                <a:lnTo>
                  <a:pt x="43200" y="21599"/>
                </a:lnTo>
                <a:cubicBezTo>
                  <a:pt x="43200" y="21599"/>
                  <a:pt x="43200" y="21599"/>
                  <a:pt x="43200" y="21599"/>
                </a:cubicBezTo>
                <a:lnTo>
                  <a:pt x="43200" y="21599"/>
                </a:lnTo>
                <a:lnTo>
                  <a:pt x="43200" y="21599"/>
                </a:lnTo>
                <a:cubicBezTo>
                  <a:pt x="43200" y="33449"/>
                  <a:pt x="33448" y="43200"/>
                  <a:pt x="21600" y="43200"/>
                </a:cubicBezTo>
                <a:lnTo>
                  <a:pt x="21600" y="43200"/>
                </a:lnTo>
                <a:cubicBezTo>
                  <a:pt x="9748" y="43200"/>
                  <a:pt x="0" y="33449"/>
                  <a:pt x="0" y="21599"/>
                </a:cubicBezTo>
                <a:lnTo>
                  <a:pt x="0" y="21599"/>
                </a:lnTo>
                <a:cubicBezTo>
                  <a:pt x="0" y="9750"/>
                  <a:pt x="9748" y="0"/>
                  <a:pt x="21600" y="0"/>
                </a:cubicBezTo>
                <a:lnTo>
                  <a:pt x="21600" y="0"/>
                </a:lnTo>
                <a:cubicBezTo>
                  <a:pt x="33448" y="0"/>
                  <a:pt x="43200" y="9750"/>
                  <a:pt x="43200" y="21599"/>
                </a:cubicBezTo>
              </a:path>
            </a:pathLst>
          </a:custGeom>
          <a:solidFill>
            <a:srgbClr val="FFFFFF">
              <a:alpha val="20784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1" name="Shape 1116"/>
          <p:cNvSpPr>
            <a:spLocks noGrp="1" noChangeArrowheads="1"/>
          </p:cNvSpPr>
          <p:nvPr userDrawn="1"/>
        </p:nvSpPr>
        <p:spPr bwMode="auto">
          <a:xfrm>
            <a:off x="984107" y="474624"/>
            <a:ext cx="5463821" cy="410891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199" y="21599"/>
                </a:moveTo>
                <a:lnTo>
                  <a:pt x="43199" y="21599"/>
                </a:lnTo>
                <a:lnTo>
                  <a:pt x="43199" y="21599"/>
                </a:lnTo>
                <a:cubicBezTo>
                  <a:pt x="43199" y="21599"/>
                  <a:pt x="43199" y="21599"/>
                  <a:pt x="43199" y="21599"/>
                </a:cubicBezTo>
                <a:lnTo>
                  <a:pt x="43199" y="21599"/>
                </a:lnTo>
                <a:lnTo>
                  <a:pt x="43199" y="21599"/>
                </a:lnTo>
                <a:cubicBezTo>
                  <a:pt x="43199" y="33448"/>
                  <a:pt x="33448" y="43200"/>
                  <a:pt x="21599" y="43200"/>
                </a:cubicBezTo>
                <a:lnTo>
                  <a:pt x="21599" y="43200"/>
                </a:lnTo>
                <a:cubicBezTo>
                  <a:pt x="9750" y="43200"/>
                  <a:pt x="0" y="33448"/>
                  <a:pt x="0" y="21599"/>
                </a:cubicBezTo>
                <a:lnTo>
                  <a:pt x="0" y="21599"/>
                </a:lnTo>
                <a:cubicBezTo>
                  <a:pt x="0" y="9749"/>
                  <a:pt x="9750" y="0"/>
                  <a:pt x="21599" y="0"/>
                </a:cubicBezTo>
                <a:lnTo>
                  <a:pt x="21599" y="0"/>
                </a:lnTo>
                <a:cubicBezTo>
                  <a:pt x="33448" y="0"/>
                  <a:pt x="43199" y="9749"/>
                  <a:pt x="43199" y="21599"/>
                </a:cubicBezTo>
              </a:path>
            </a:pathLst>
          </a:custGeom>
          <a:solidFill>
            <a:srgbClr val="FFFFFF">
              <a:alpha val="22352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2" name="Shape 1117"/>
          <p:cNvSpPr>
            <a:spLocks noGrp="1" noChangeArrowheads="1"/>
          </p:cNvSpPr>
          <p:nvPr userDrawn="1"/>
        </p:nvSpPr>
        <p:spPr bwMode="auto">
          <a:xfrm>
            <a:off x="1045632" y="503197"/>
            <a:ext cx="5284893" cy="3974469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599"/>
                </a:moveTo>
                <a:lnTo>
                  <a:pt x="43200" y="21599"/>
                </a:lnTo>
                <a:lnTo>
                  <a:pt x="43200" y="21599"/>
                </a:lnTo>
                <a:cubicBezTo>
                  <a:pt x="43200" y="21599"/>
                  <a:pt x="43200" y="21599"/>
                  <a:pt x="43200" y="21599"/>
                </a:cubicBezTo>
                <a:lnTo>
                  <a:pt x="43200" y="21599"/>
                </a:lnTo>
                <a:lnTo>
                  <a:pt x="43200" y="21599"/>
                </a:lnTo>
                <a:cubicBezTo>
                  <a:pt x="43200" y="33449"/>
                  <a:pt x="33450" y="43200"/>
                  <a:pt x="21599" y="43200"/>
                </a:cubicBezTo>
                <a:lnTo>
                  <a:pt x="21599" y="43200"/>
                </a:lnTo>
                <a:cubicBezTo>
                  <a:pt x="9751" y="43200"/>
                  <a:pt x="0" y="33449"/>
                  <a:pt x="0" y="21599"/>
                </a:cubicBezTo>
                <a:lnTo>
                  <a:pt x="0" y="21599"/>
                </a:lnTo>
                <a:cubicBezTo>
                  <a:pt x="0" y="9750"/>
                  <a:pt x="9751" y="0"/>
                  <a:pt x="21599" y="0"/>
                </a:cubicBezTo>
                <a:lnTo>
                  <a:pt x="21599" y="0"/>
                </a:lnTo>
                <a:cubicBezTo>
                  <a:pt x="33450" y="0"/>
                  <a:pt x="43200" y="9750"/>
                  <a:pt x="43200" y="21599"/>
                </a:cubicBezTo>
              </a:path>
            </a:pathLst>
          </a:custGeom>
          <a:solidFill>
            <a:srgbClr val="FFFFFF">
              <a:alpha val="23921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3" name="Shape 1118"/>
          <p:cNvSpPr>
            <a:spLocks noGrp="1" noChangeArrowheads="1"/>
          </p:cNvSpPr>
          <p:nvPr userDrawn="1"/>
        </p:nvSpPr>
        <p:spPr bwMode="auto">
          <a:xfrm>
            <a:off x="1107443" y="531930"/>
            <a:ext cx="5105963" cy="3839859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9"/>
                  <a:pt x="33448" y="43200"/>
                  <a:pt x="21599" y="43200"/>
                </a:cubicBezTo>
                <a:lnTo>
                  <a:pt x="21599" y="43200"/>
                </a:lnTo>
                <a:cubicBezTo>
                  <a:pt x="9749" y="43200"/>
                  <a:pt x="0" y="33449"/>
                  <a:pt x="0" y="21600"/>
                </a:cubicBezTo>
                <a:lnTo>
                  <a:pt x="0" y="21600"/>
                </a:lnTo>
                <a:cubicBezTo>
                  <a:pt x="0" y="9750"/>
                  <a:pt x="9749" y="0"/>
                  <a:pt x="21599" y="0"/>
                </a:cubicBezTo>
                <a:lnTo>
                  <a:pt x="21599" y="0"/>
                </a:lnTo>
                <a:cubicBezTo>
                  <a:pt x="33448" y="0"/>
                  <a:pt x="43200" y="9750"/>
                  <a:pt x="43200" y="21600"/>
                </a:cubicBezTo>
              </a:path>
            </a:pathLst>
          </a:custGeom>
          <a:solidFill>
            <a:srgbClr val="FFFFFF">
              <a:alpha val="25490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4" name="Shape 1119"/>
          <p:cNvSpPr>
            <a:spLocks noGrp="1" noChangeArrowheads="1"/>
          </p:cNvSpPr>
          <p:nvPr userDrawn="1"/>
        </p:nvSpPr>
        <p:spPr bwMode="auto">
          <a:xfrm>
            <a:off x="1168963" y="560659"/>
            <a:ext cx="4927034" cy="370525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43200" y="21600"/>
                </a:moveTo>
                <a:lnTo>
                  <a:pt x="43200" y="21600"/>
                </a:lnTo>
                <a:lnTo>
                  <a:pt x="43200" y="21600"/>
                </a:lnTo>
                <a:cubicBezTo>
                  <a:pt x="43200" y="21600"/>
                  <a:pt x="43200" y="21600"/>
                  <a:pt x="43200" y="21600"/>
                </a:cubicBezTo>
                <a:lnTo>
                  <a:pt x="43200" y="21600"/>
                </a:lnTo>
                <a:lnTo>
                  <a:pt x="43200" y="21600"/>
                </a:lnTo>
                <a:cubicBezTo>
                  <a:pt x="43200" y="33448"/>
                  <a:pt x="33450" y="43200"/>
                  <a:pt x="21600" y="43200"/>
                </a:cubicBezTo>
                <a:lnTo>
                  <a:pt x="21600" y="43200"/>
                </a:lnTo>
                <a:cubicBezTo>
                  <a:pt x="9749" y="43200"/>
                  <a:pt x="0" y="33448"/>
                  <a:pt x="0" y="21600"/>
                </a:cubicBezTo>
                <a:lnTo>
                  <a:pt x="0" y="21600"/>
                </a:lnTo>
                <a:cubicBezTo>
                  <a:pt x="0" y="9749"/>
                  <a:pt x="9749" y="0"/>
                  <a:pt x="21600" y="0"/>
                </a:cubicBezTo>
                <a:lnTo>
                  <a:pt x="21600" y="0"/>
                </a:lnTo>
                <a:cubicBezTo>
                  <a:pt x="33450" y="0"/>
                  <a:pt x="43200" y="9749"/>
                  <a:pt x="43200" y="21600"/>
                </a:cubicBezTo>
              </a:path>
            </a:pathLst>
          </a:custGeom>
          <a:solidFill>
            <a:srgbClr val="FFFFFF">
              <a:alpha val="27058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5" name="Shape 1120"/>
          <p:cNvSpPr>
            <a:spLocks noGrp="1" noChangeArrowheads="1"/>
          </p:cNvSpPr>
          <p:nvPr userDrawn="1"/>
        </p:nvSpPr>
        <p:spPr bwMode="auto">
          <a:xfrm>
            <a:off x="2023254" y="5083093"/>
            <a:ext cx="1181945" cy="888929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00" y="0"/>
                </a:moveTo>
                <a:lnTo>
                  <a:pt x="21600" y="0"/>
                </a:lnTo>
                <a:cubicBezTo>
                  <a:pt x="33534" y="0"/>
                  <a:pt x="43200" y="9673"/>
                  <a:pt x="43200" y="21599"/>
                </a:cubicBezTo>
                <a:lnTo>
                  <a:pt x="43200" y="21599"/>
                </a:lnTo>
                <a:cubicBezTo>
                  <a:pt x="43200" y="33533"/>
                  <a:pt x="33534" y="43200"/>
                  <a:pt x="21600" y="43200"/>
                </a:cubicBezTo>
                <a:lnTo>
                  <a:pt x="21600" y="43200"/>
                </a:lnTo>
                <a:cubicBezTo>
                  <a:pt x="9665" y="43200"/>
                  <a:pt x="0" y="33533"/>
                  <a:pt x="0" y="21599"/>
                </a:cubicBezTo>
                <a:lnTo>
                  <a:pt x="0" y="21599"/>
                </a:lnTo>
                <a:cubicBezTo>
                  <a:pt x="0" y="9673"/>
                  <a:pt x="9665" y="0"/>
                  <a:pt x="21600" y="0"/>
                </a:cubicBezTo>
                <a:close/>
              </a:path>
            </a:pathLst>
          </a:custGeom>
          <a:solidFill>
            <a:srgbClr val="FFFFFF">
              <a:alpha val="11764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6" name="Shape 1121"/>
          <p:cNvSpPr>
            <a:spLocks noGrp="1" noChangeArrowheads="1"/>
          </p:cNvSpPr>
          <p:nvPr userDrawn="1"/>
        </p:nvSpPr>
        <p:spPr bwMode="auto">
          <a:xfrm>
            <a:off x="2851007" y="4515765"/>
            <a:ext cx="1869157" cy="1405620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596" y="0"/>
                </a:moveTo>
                <a:lnTo>
                  <a:pt x="21596" y="0"/>
                </a:lnTo>
                <a:cubicBezTo>
                  <a:pt x="33526" y="0"/>
                  <a:pt x="43200" y="9669"/>
                  <a:pt x="43200" y="21601"/>
                </a:cubicBezTo>
                <a:lnTo>
                  <a:pt x="43200" y="21601"/>
                </a:lnTo>
                <a:cubicBezTo>
                  <a:pt x="43200" y="33530"/>
                  <a:pt x="33526" y="43200"/>
                  <a:pt x="21596" y="43200"/>
                </a:cubicBezTo>
                <a:lnTo>
                  <a:pt x="21596" y="43200"/>
                </a:lnTo>
                <a:cubicBezTo>
                  <a:pt x="9673" y="43200"/>
                  <a:pt x="0" y="33530"/>
                  <a:pt x="0" y="21601"/>
                </a:cubicBezTo>
                <a:lnTo>
                  <a:pt x="0" y="21601"/>
                </a:lnTo>
                <a:cubicBezTo>
                  <a:pt x="0" y="9669"/>
                  <a:pt x="9673" y="0"/>
                  <a:pt x="21596" y="0"/>
                </a:cubicBezTo>
                <a:close/>
              </a:path>
            </a:pathLst>
          </a:custGeom>
          <a:solidFill>
            <a:srgbClr val="FFFFFF">
              <a:alpha val="14509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29" name="Shape 1124"/>
          <p:cNvSpPr>
            <a:spLocks noGrp="1" noChangeArrowheads="1"/>
          </p:cNvSpPr>
          <p:nvPr userDrawn="1"/>
        </p:nvSpPr>
        <p:spPr bwMode="auto">
          <a:xfrm>
            <a:off x="3037839" y="4457826"/>
            <a:ext cx="835941" cy="62875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00" y="0"/>
                </a:moveTo>
                <a:lnTo>
                  <a:pt x="21600" y="0"/>
                </a:lnTo>
                <a:cubicBezTo>
                  <a:pt x="33530" y="0"/>
                  <a:pt x="43200" y="9672"/>
                  <a:pt x="43200" y="21604"/>
                </a:cubicBezTo>
                <a:lnTo>
                  <a:pt x="43200" y="21604"/>
                </a:lnTo>
                <a:cubicBezTo>
                  <a:pt x="43200" y="33525"/>
                  <a:pt x="33530" y="43200"/>
                  <a:pt x="21600" y="43200"/>
                </a:cubicBezTo>
                <a:lnTo>
                  <a:pt x="21600" y="43200"/>
                </a:lnTo>
                <a:cubicBezTo>
                  <a:pt x="9669" y="43200"/>
                  <a:pt x="0" y="33525"/>
                  <a:pt x="0" y="21604"/>
                </a:cubicBezTo>
                <a:lnTo>
                  <a:pt x="0" y="21604"/>
                </a:lnTo>
                <a:cubicBezTo>
                  <a:pt x="0" y="9672"/>
                  <a:pt x="9669" y="0"/>
                  <a:pt x="21600" y="0"/>
                </a:cubicBezTo>
                <a:close/>
              </a:path>
            </a:pathLst>
          </a:custGeom>
          <a:solidFill>
            <a:srgbClr val="FFFFFF">
              <a:alpha val="784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30" name="Shape 1125"/>
          <p:cNvSpPr>
            <a:spLocks noGrp="1" noChangeArrowheads="1"/>
          </p:cNvSpPr>
          <p:nvPr userDrawn="1"/>
        </p:nvSpPr>
        <p:spPr bwMode="auto">
          <a:xfrm>
            <a:off x="1015999" y="4613071"/>
            <a:ext cx="685800" cy="51557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599" y="0"/>
                </a:moveTo>
                <a:lnTo>
                  <a:pt x="21599" y="0"/>
                </a:lnTo>
                <a:cubicBezTo>
                  <a:pt x="33527" y="0"/>
                  <a:pt x="43200" y="9668"/>
                  <a:pt x="43200" y="21599"/>
                </a:cubicBezTo>
                <a:lnTo>
                  <a:pt x="43200" y="21599"/>
                </a:lnTo>
                <a:cubicBezTo>
                  <a:pt x="43200" y="33530"/>
                  <a:pt x="33527" y="43200"/>
                  <a:pt x="21599" y="43200"/>
                </a:cubicBezTo>
                <a:lnTo>
                  <a:pt x="21599" y="43200"/>
                </a:lnTo>
                <a:cubicBezTo>
                  <a:pt x="9671" y="43200"/>
                  <a:pt x="0" y="33530"/>
                  <a:pt x="0" y="21599"/>
                </a:cubicBezTo>
                <a:lnTo>
                  <a:pt x="0" y="21599"/>
                </a:lnTo>
                <a:cubicBezTo>
                  <a:pt x="0" y="9668"/>
                  <a:pt x="9671" y="0"/>
                  <a:pt x="21599" y="0"/>
                </a:cubicBezTo>
                <a:close/>
              </a:path>
            </a:pathLst>
          </a:custGeom>
          <a:solidFill>
            <a:srgbClr val="FFFFFF">
              <a:alpha val="45098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43" name="Shape 1138"/>
          <p:cNvSpPr>
            <a:spLocks noGrp="1" noChangeArrowheads="1"/>
          </p:cNvSpPr>
          <p:nvPr userDrawn="1"/>
        </p:nvSpPr>
        <p:spPr bwMode="auto">
          <a:xfrm>
            <a:off x="2311403" y="4372901"/>
            <a:ext cx="796430" cy="598915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00" y="0"/>
                </a:moveTo>
                <a:lnTo>
                  <a:pt x="21600" y="0"/>
                </a:lnTo>
                <a:cubicBezTo>
                  <a:pt x="33525" y="0"/>
                  <a:pt x="43200" y="9675"/>
                  <a:pt x="43200" y="21594"/>
                </a:cubicBezTo>
                <a:lnTo>
                  <a:pt x="43200" y="21594"/>
                </a:lnTo>
                <a:cubicBezTo>
                  <a:pt x="43200" y="33524"/>
                  <a:pt x="33525" y="43200"/>
                  <a:pt x="21600" y="43200"/>
                </a:cubicBezTo>
                <a:lnTo>
                  <a:pt x="21600" y="43200"/>
                </a:lnTo>
                <a:cubicBezTo>
                  <a:pt x="9674" y="43200"/>
                  <a:pt x="0" y="33524"/>
                  <a:pt x="0" y="21594"/>
                </a:cubicBezTo>
                <a:lnTo>
                  <a:pt x="0" y="21594"/>
                </a:lnTo>
                <a:cubicBezTo>
                  <a:pt x="0" y="9675"/>
                  <a:pt x="9674" y="0"/>
                  <a:pt x="21600" y="0"/>
                </a:cubicBezTo>
                <a:close/>
              </a:path>
            </a:pathLst>
          </a:custGeom>
          <a:solidFill>
            <a:srgbClr val="FFFFFF">
              <a:alpha val="7843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44" name="Shape 1139"/>
          <p:cNvSpPr>
            <a:spLocks noGrp="1" noChangeArrowheads="1"/>
          </p:cNvSpPr>
          <p:nvPr userDrawn="1"/>
        </p:nvSpPr>
        <p:spPr bwMode="auto">
          <a:xfrm>
            <a:off x="1648462" y="4729109"/>
            <a:ext cx="755507" cy="568121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08" y="0"/>
                </a:moveTo>
                <a:lnTo>
                  <a:pt x="21608" y="0"/>
                </a:lnTo>
                <a:cubicBezTo>
                  <a:pt x="33533" y="0"/>
                  <a:pt x="43200" y="9668"/>
                  <a:pt x="43200" y="21593"/>
                </a:cubicBezTo>
                <a:lnTo>
                  <a:pt x="43200" y="21593"/>
                </a:lnTo>
                <a:cubicBezTo>
                  <a:pt x="43200" y="33519"/>
                  <a:pt x="33533" y="43200"/>
                  <a:pt x="21608" y="43200"/>
                </a:cubicBezTo>
                <a:lnTo>
                  <a:pt x="21608" y="43200"/>
                </a:lnTo>
                <a:cubicBezTo>
                  <a:pt x="9682" y="43200"/>
                  <a:pt x="0" y="33519"/>
                  <a:pt x="0" y="21593"/>
                </a:cubicBezTo>
                <a:lnTo>
                  <a:pt x="0" y="21593"/>
                </a:lnTo>
                <a:cubicBezTo>
                  <a:pt x="0" y="9668"/>
                  <a:pt x="9682" y="0"/>
                  <a:pt x="21608" y="0"/>
                </a:cubicBezTo>
                <a:close/>
              </a:path>
            </a:pathLst>
          </a:custGeom>
          <a:solidFill>
            <a:srgbClr val="FFFFFF">
              <a:alpha val="24705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45" name="Shape 1140"/>
          <p:cNvSpPr>
            <a:spLocks noGrp="1" noChangeArrowheads="1"/>
          </p:cNvSpPr>
          <p:nvPr userDrawn="1"/>
        </p:nvSpPr>
        <p:spPr bwMode="auto">
          <a:xfrm>
            <a:off x="1506501" y="5387076"/>
            <a:ext cx="753250" cy="566374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07" y="0"/>
                </a:moveTo>
                <a:lnTo>
                  <a:pt x="21607" y="0"/>
                </a:lnTo>
                <a:cubicBezTo>
                  <a:pt x="33536" y="0"/>
                  <a:pt x="43200" y="9673"/>
                  <a:pt x="43200" y="21599"/>
                </a:cubicBezTo>
                <a:lnTo>
                  <a:pt x="43200" y="21599"/>
                </a:lnTo>
                <a:cubicBezTo>
                  <a:pt x="43200" y="33526"/>
                  <a:pt x="33536" y="43200"/>
                  <a:pt x="21607" y="43200"/>
                </a:cubicBezTo>
                <a:lnTo>
                  <a:pt x="21607" y="43200"/>
                </a:lnTo>
                <a:cubicBezTo>
                  <a:pt x="9679" y="43200"/>
                  <a:pt x="0" y="33526"/>
                  <a:pt x="0" y="21599"/>
                </a:cubicBezTo>
                <a:lnTo>
                  <a:pt x="0" y="21599"/>
                </a:lnTo>
                <a:cubicBezTo>
                  <a:pt x="0" y="9673"/>
                  <a:pt x="9679" y="0"/>
                  <a:pt x="21607" y="0"/>
                </a:cubicBezTo>
                <a:close/>
              </a:path>
            </a:pathLst>
          </a:custGeom>
          <a:solidFill>
            <a:srgbClr val="FFFFFF">
              <a:alpha val="32549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46" name="Shape 1141"/>
          <p:cNvSpPr>
            <a:spLocks noGrp="1" noChangeArrowheads="1"/>
          </p:cNvSpPr>
          <p:nvPr userDrawn="1"/>
        </p:nvSpPr>
        <p:spPr bwMode="auto">
          <a:xfrm>
            <a:off x="2370101" y="5855034"/>
            <a:ext cx="893513" cy="671935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00" y="0"/>
                </a:moveTo>
                <a:lnTo>
                  <a:pt x="21600" y="0"/>
                </a:lnTo>
                <a:cubicBezTo>
                  <a:pt x="33525" y="0"/>
                  <a:pt x="43200" y="9674"/>
                  <a:pt x="43200" y="21605"/>
                </a:cubicBezTo>
                <a:lnTo>
                  <a:pt x="43200" y="21605"/>
                </a:lnTo>
                <a:cubicBezTo>
                  <a:pt x="43200" y="33535"/>
                  <a:pt x="33525" y="43200"/>
                  <a:pt x="21600" y="43200"/>
                </a:cubicBezTo>
                <a:lnTo>
                  <a:pt x="21600" y="43200"/>
                </a:lnTo>
                <a:cubicBezTo>
                  <a:pt x="9674" y="43200"/>
                  <a:pt x="0" y="33535"/>
                  <a:pt x="0" y="21605"/>
                </a:cubicBezTo>
                <a:lnTo>
                  <a:pt x="0" y="21605"/>
                </a:lnTo>
                <a:cubicBezTo>
                  <a:pt x="0" y="9674"/>
                  <a:pt x="9674" y="0"/>
                  <a:pt x="21600" y="0"/>
                </a:cubicBezTo>
                <a:close/>
              </a:path>
            </a:pathLst>
          </a:custGeom>
          <a:solidFill>
            <a:srgbClr val="FFFFFF">
              <a:alpha val="7058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47" name="Shape 1142"/>
          <p:cNvSpPr>
            <a:spLocks noGrp="1" noChangeArrowheads="1"/>
          </p:cNvSpPr>
          <p:nvPr userDrawn="1"/>
        </p:nvSpPr>
        <p:spPr bwMode="auto">
          <a:xfrm>
            <a:off x="2241977" y="6244482"/>
            <a:ext cx="688339" cy="517801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591" y="0"/>
                </a:moveTo>
                <a:lnTo>
                  <a:pt x="21591" y="0"/>
                </a:lnTo>
                <a:cubicBezTo>
                  <a:pt x="33528" y="0"/>
                  <a:pt x="43198" y="9667"/>
                  <a:pt x="43198" y="21600"/>
                </a:cubicBezTo>
                <a:lnTo>
                  <a:pt x="43198" y="21600"/>
                </a:lnTo>
                <a:cubicBezTo>
                  <a:pt x="43198" y="33519"/>
                  <a:pt x="33528" y="43200"/>
                  <a:pt x="21591" y="43200"/>
                </a:cubicBezTo>
                <a:lnTo>
                  <a:pt x="21591" y="43200"/>
                </a:lnTo>
                <a:cubicBezTo>
                  <a:pt x="9670" y="43200"/>
                  <a:pt x="0" y="33519"/>
                  <a:pt x="0" y="21600"/>
                </a:cubicBezTo>
                <a:lnTo>
                  <a:pt x="0" y="21600"/>
                </a:lnTo>
                <a:cubicBezTo>
                  <a:pt x="0" y="9667"/>
                  <a:pt x="9670" y="0"/>
                  <a:pt x="21591" y="0"/>
                </a:cubicBezTo>
                <a:close/>
              </a:path>
            </a:pathLst>
          </a:custGeom>
          <a:solidFill>
            <a:srgbClr val="FFFFFF">
              <a:alpha val="30979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48" name="Shape 1143"/>
          <p:cNvSpPr>
            <a:spLocks noGrp="1" noChangeArrowheads="1"/>
          </p:cNvSpPr>
          <p:nvPr userDrawn="1"/>
        </p:nvSpPr>
        <p:spPr bwMode="auto">
          <a:xfrm>
            <a:off x="3596920" y="5964721"/>
            <a:ext cx="726439" cy="546215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599" y="0"/>
                </a:moveTo>
                <a:lnTo>
                  <a:pt x="21599" y="0"/>
                </a:lnTo>
                <a:cubicBezTo>
                  <a:pt x="33531" y="0"/>
                  <a:pt x="43200" y="9666"/>
                  <a:pt x="43200" y="21605"/>
                </a:cubicBezTo>
                <a:lnTo>
                  <a:pt x="43200" y="21605"/>
                </a:lnTo>
                <a:cubicBezTo>
                  <a:pt x="43200" y="33533"/>
                  <a:pt x="33531" y="43200"/>
                  <a:pt x="21599" y="43200"/>
                </a:cubicBezTo>
                <a:lnTo>
                  <a:pt x="21599" y="43200"/>
                </a:lnTo>
                <a:cubicBezTo>
                  <a:pt x="9666" y="43200"/>
                  <a:pt x="0" y="33533"/>
                  <a:pt x="0" y="21605"/>
                </a:cubicBezTo>
                <a:lnTo>
                  <a:pt x="0" y="21605"/>
                </a:lnTo>
                <a:cubicBezTo>
                  <a:pt x="0" y="9666"/>
                  <a:pt x="9666" y="0"/>
                  <a:pt x="21599" y="0"/>
                </a:cubicBezTo>
                <a:close/>
              </a:path>
            </a:pathLst>
          </a:custGeom>
          <a:solidFill>
            <a:srgbClr val="FFFFFF">
              <a:alpha val="67450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49" name="Shape 1144"/>
          <p:cNvSpPr>
            <a:spLocks noGrp="1" noChangeArrowheads="1"/>
          </p:cNvSpPr>
          <p:nvPr userDrawn="1"/>
        </p:nvSpPr>
        <p:spPr bwMode="auto">
          <a:xfrm>
            <a:off x="3037843" y="5578669"/>
            <a:ext cx="977899" cy="735271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06" y="0"/>
                </a:moveTo>
                <a:lnTo>
                  <a:pt x="21606" y="0"/>
                </a:lnTo>
                <a:cubicBezTo>
                  <a:pt x="33524" y="0"/>
                  <a:pt x="43200" y="9671"/>
                  <a:pt x="43200" y="21599"/>
                </a:cubicBezTo>
                <a:lnTo>
                  <a:pt x="43200" y="21599"/>
                </a:lnTo>
                <a:cubicBezTo>
                  <a:pt x="43200" y="33528"/>
                  <a:pt x="33524" y="43200"/>
                  <a:pt x="21606" y="43200"/>
                </a:cubicBezTo>
                <a:lnTo>
                  <a:pt x="21606" y="43200"/>
                </a:lnTo>
                <a:cubicBezTo>
                  <a:pt x="9674" y="43200"/>
                  <a:pt x="0" y="33528"/>
                  <a:pt x="0" y="21599"/>
                </a:cubicBezTo>
                <a:lnTo>
                  <a:pt x="0" y="21599"/>
                </a:lnTo>
                <a:cubicBezTo>
                  <a:pt x="0" y="9671"/>
                  <a:pt x="9674" y="0"/>
                  <a:pt x="21606" y="0"/>
                </a:cubicBezTo>
                <a:close/>
              </a:path>
            </a:pathLst>
          </a:custGeom>
          <a:solidFill>
            <a:srgbClr val="FFFFFF">
              <a:alpha val="31372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2" name="Shape 1147"/>
          <p:cNvSpPr>
            <a:spLocks noGrp="1" noChangeArrowheads="1"/>
          </p:cNvSpPr>
          <p:nvPr userDrawn="1"/>
        </p:nvSpPr>
        <p:spPr bwMode="auto">
          <a:xfrm>
            <a:off x="2609712" y="36827"/>
            <a:ext cx="752403" cy="565898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00" y="0"/>
                </a:moveTo>
                <a:lnTo>
                  <a:pt x="21600" y="0"/>
                </a:lnTo>
                <a:cubicBezTo>
                  <a:pt x="33541" y="0"/>
                  <a:pt x="43200" y="9670"/>
                  <a:pt x="43200" y="21593"/>
                </a:cubicBezTo>
                <a:lnTo>
                  <a:pt x="43200" y="21593"/>
                </a:lnTo>
                <a:cubicBezTo>
                  <a:pt x="43200" y="33529"/>
                  <a:pt x="33541" y="43200"/>
                  <a:pt x="21600" y="43200"/>
                </a:cubicBezTo>
                <a:lnTo>
                  <a:pt x="21600" y="43200"/>
                </a:lnTo>
                <a:cubicBezTo>
                  <a:pt x="9673" y="43200"/>
                  <a:pt x="0" y="33529"/>
                  <a:pt x="0" y="21593"/>
                </a:cubicBezTo>
                <a:lnTo>
                  <a:pt x="0" y="21593"/>
                </a:lnTo>
                <a:cubicBezTo>
                  <a:pt x="0" y="9670"/>
                  <a:pt x="9673" y="0"/>
                  <a:pt x="21600" y="0"/>
                </a:cubicBezTo>
                <a:close/>
              </a:path>
            </a:pathLst>
          </a:custGeom>
          <a:solidFill>
            <a:srgbClr val="FFFFFF">
              <a:alpha val="14509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53" name="Shape 1148"/>
          <p:cNvSpPr>
            <a:spLocks noGrp="1" noChangeArrowheads="1"/>
          </p:cNvSpPr>
          <p:nvPr userDrawn="1"/>
        </p:nvSpPr>
        <p:spPr bwMode="auto">
          <a:xfrm>
            <a:off x="2272174" y="35715"/>
            <a:ext cx="748734" cy="563041"/>
          </a:xfrm>
          <a:custGeom>
            <a:avLst/>
            <a:gdLst/>
            <a:ahLst/>
            <a:cxnLst/>
            <a:rect l="l" t="t" r="r" b="b"/>
            <a:pathLst>
              <a:path w="43200" h="43200" stroke="0" extrusionOk="0">
                <a:moveTo>
                  <a:pt x="21608" y="0"/>
                </a:moveTo>
                <a:lnTo>
                  <a:pt x="21608" y="0"/>
                </a:lnTo>
                <a:cubicBezTo>
                  <a:pt x="33527" y="0"/>
                  <a:pt x="43200" y="9670"/>
                  <a:pt x="43200" y="21593"/>
                </a:cubicBezTo>
                <a:lnTo>
                  <a:pt x="43200" y="21593"/>
                </a:lnTo>
                <a:cubicBezTo>
                  <a:pt x="43200" y="33529"/>
                  <a:pt x="33527" y="43200"/>
                  <a:pt x="21608" y="43200"/>
                </a:cubicBezTo>
                <a:lnTo>
                  <a:pt x="21608" y="43200"/>
                </a:lnTo>
                <a:cubicBezTo>
                  <a:pt x="9672" y="43200"/>
                  <a:pt x="0" y="33529"/>
                  <a:pt x="0" y="21593"/>
                </a:cubicBezTo>
                <a:lnTo>
                  <a:pt x="0" y="21593"/>
                </a:lnTo>
                <a:cubicBezTo>
                  <a:pt x="0" y="9670"/>
                  <a:pt x="9672" y="0"/>
                  <a:pt x="21608" y="0"/>
                </a:cubicBezTo>
                <a:close/>
              </a:path>
            </a:pathLst>
          </a:custGeom>
          <a:solidFill>
            <a:srgbClr val="FFFFFF">
              <a:alpha val="16470"/>
            </a:srgbClr>
          </a:solidFill>
          <a:ln w="9524">
            <a:solidFill>
              <a:srgbClr val="000000"/>
            </a:solidFill>
            <a:round/>
            <a:headEnd/>
            <a:tailEnd/>
          </a:ln>
        </p:spPr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799253" y="1600203"/>
            <a:ext cx="10577333" cy="4525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815413" y="6356353"/>
            <a:ext cx="28447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6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7184183-74E9-4393-9769-E1D9236041BE}" type="datetimeFigureOut">
              <a:rPr lang="ru-RU"/>
              <a:t>26.03.2026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4165599" y="6356353"/>
            <a:ext cx="3860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6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9" y="274638"/>
            <a:ext cx="1058875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8592277" y="6356353"/>
            <a:ext cx="2784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6">
                    <a:lumMod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A530004-958A-4E15-9840-E9741BECB0F3}" type="slidenum">
              <a:rPr lang="ru-RU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>
        <a:spcBef>
          <a:spcPts val="0"/>
        </a:spcBef>
        <a:buNone/>
        <a:defRPr sz="4400" b="1">
          <a:solidFill>
            <a:schemeClr val="accent6">
              <a:lumMod val="50000"/>
            </a:schemeClr>
          </a:solidFill>
          <a:latin typeface="+mj-lt"/>
          <a:ea typeface="+mj-ea"/>
          <a:cs typeface="Arial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5pPr>
      <a:lvl6pPr marL="2514599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xn--l1agf.xn--p1ai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0605920" name="Заголовок 1"/>
          <p:cNvSpPr>
            <a:spLocks noGrp="1"/>
          </p:cNvSpPr>
          <p:nvPr>
            <p:ph type="title"/>
          </p:nvPr>
        </p:nvSpPr>
        <p:spPr bwMode="auto">
          <a:xfrm>
            <a:off x="218693" y="745432"/>
            <a:ext cx="8117897" cy="4990270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5000"/>
          </a:bodyPr>
          <a:lstStyle>
            <a:lvl1pPr algn="r">
              <a:defRPr/>
            </a:lvl1pPr>
          </a:lstStyle>
          <a:p>
            <a:pPr>
              <a:defRPr/>
            </a:pPr>
            <a:r>
              <a:rPr sz="2600" b="1" i="0" dirty="0" err="1">
                <a:latin typeface="Times New Roman"/>
                <a:ea typeface="Times New Roman"/>
                <a:cs typeface="Times New Roman"/>
              </a:rPr>
              <a:t>Правила</a:t>
            </a:r>
            <a:r>
              <a:rPr sz="2600" b="1" i="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1" i="0" dirty="0" err="1">
                <a:latin typeface="Times New Roman"/>
                <a:ea typeface="Times New Roman"/>
                <a:cs typeface="Times New Roman"/>
              </a:rPr>
              <a:t>оказания</a:t>
            </a:r>
            <a:r>
              <a:rPr sz="2600" b="1" i="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0" i="0" dirty="0" err="1">
                <a:latin typeface="Times New Roman"/>
                <a:ea typeface="Times New Roman"/>
                <a:cs typeface="Times New Roman"/>
              </a:rPr>
              <a:t>субъектами</a:t>
            </a:r>
            <a:r>
              <a:rPr sz="2600" b="0" i="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0" i="0" dirty="0" err="1">
                <a:latin typeface="Times New Roman"/>
                <a:ea typeface="Times New Roman"/>
                <a:cs typeface="Times New Roman"/>
              </a:rPr>
              <a:t>Российской</a:t>
            </a:r>
            <a:r>
              <a:rPr sz="2600" b="0" i="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0" i="0" dirty="0" err="1">
                <a:latin typeface="Times New Roman"/>
                <a:ea typeface="Times New Roman"/>
                <a:cs typeface="Times New Roman"/>
              </a:rPr>
              <a:t>Федерации</a:t>
            </a:r>
            <a:r>
              <a:rPr sz="2600" b="0" i="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0" i="0" dirty="0" err="1">
                <a:latin typeface="Times New Roman"/>
                <a:ea typeface="Times New Roman"/>
                <a:cs typeface="Times New Roman"/>
              </a:rPr>
              <a:t>на</a:t>
            </a:r>
            <a:r>
              <a:rPr sz="2600" b="0" i="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0" i="0" dirty="0" err="1">
                <a:latin typeface="Times New Roman"/>
                <a:ea typeface="Times New Roman"/>
                <a:cs typeface="Times New Roman"/>
              </a:rPr>
              <a:t>условиях</a:t>
            </a:r>
            <a:r>
              <a:rPr sz="2600" b="0" i="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0" i="0" dirty="0" err="1">
                <a:latin typeface="Times New Roman"/>
                <a:ea typeface="Times New Roman"/>
                <a:cs typeface="Times New Roman"/>
              </a:rPr>
              <a:t>софинансирования</a:t>
            </a:r>
            <a:r>
              <a:rPr sz="2600" b="0" i="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0" i="0" dirty="0" err="1">
                <a:latin typeface="Times New Roman"/>
                <a:ea typeface="Times New Roman"/>
                <a:cs typeface="Times New Roman"/>
              </a:rPr>
              <a:t>из</a:t>
            </a:r>
            <a:r>
              <a:rPr sz="2600" b="0" i="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0" i="0" dirty="0" err="1">
                <a:latin typeface="Times New Roman"/>
                <a:ea typeface="Times New Roman"/>
                <a:cs typeface="Times New Roman"/>
              </a:rPr>
              <a:t>федерального</a:t>
            </a:r>
            <a:r>
              <a:rPr sz="2600" b="0" i="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0" i="0" dirty="0" err="1">
                <a:latin typeface="Times New Roman"/>
                <a:ea typeface="Times New Roman"/>
                <a:cs typeface="Times New Roman"/>
              </a:rPr>
              <a:t>бюджета</a:t>
            </a:r>
            <a:r>
              <a:rPr sz="2600" b="0" i="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1" i="0" dirty="0" err="1">
                <a:latin typeface="Times New Roman"/>
                <a:ea typeface="Times New Roman"/>
                <a:cs typeface="Times New Roman"/>
              </a:rPr>
              <a:t>государственной</a:t>
            </a:r>
            <a:r>
              <a:rPr sz="2600" b="1" i="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1" i="0" dirty="0" err="1"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2600" b="1" i="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1" i="0" dirty="0" err="1">
                <a:latin typeface="Times New Roman"/>
                <a:ea typeface="Times New Roman"/>
                <a:cs typeface="Times New Roman"/>
              </a:rPr>
              <a:t>помощи</a:t>
            </a:r>
            <a:r>
              <a:rPr sz="2600" b="1" i="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1" i="0" dirty="0" err="1">
                <a:latin typeface="Times New Roman"/>
                <a:ea typeface="Times New Roman"/>
                <a:cs typeface="Times New Roman"/>
              </a:rPr>
              <a:t>на</a:t>
            </a:r>
            <a:r>
              <a:rPr sz="2600" b="1" i="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1" i="0" dirty="0" err="1">
                <a:latin typeface="Times New Roman"/>
                <a:ea typeface="Times New Roman"/>
                <a:cs typeface="Times New Roman"/>
              </a:rPr>
              <a:t>основании</a:t>
            </a:r>
            <a:r>
              <a:rPr sz="2600" b="1" i="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1" i="0" dirty="0" err="1">
                <a:latin typeface="Times New Roman"/>
                <a:ea typeface="Times New Roman"/>
                <a:cs typeface="Times New Roman"/>
              </a:rPr>
              <a:t>социального</a:t>
            </a:r>
            <a:r>
              <a:rPr sz="2600" b="1" i="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1" i="0" dirty="0" err="1"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2600" b="1" i="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0" i="0" dirty="0">
                <a:latin typeface="Times New Roman"/>
                <a:ea typeface="Times New Roman"/>
                <a:cs typeface="Times New Roman"/>
              </a:rPr>
              <a:t>в </a:t>
            </a:r>
            <a:r>
              <a:rPr sz="2600" b="0" i="0" dirty="0" err="1">
                <a:latin typeface="Times New Roman"/>
                <a:ea typeface="Times New Roman"/>
                <a:cs typeface="Times New Roman"/>
              </a:rPr>
              <a:t>части</a:t>
            </a:r>
            <a:r>
              <a:rPr sz="2600" b="0" i="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600" b="0" i="0" dirty="0" err="1">
                <a:latin typeface="Times New Roman"/>
                <a:ea typeface="Times New Roman"/>
                <a:cs typeface="Times New Roman"/>
              </a:rPr>
              <a:t>не</a:t>
            </a:r>
            <a:r>
              <a:rPr sz="2600" b="0" i="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0" i="0" dirty="0" err="1">
                <a:latin typeface="Times New Roman"/>
                <a:ea typeface="Times New Roman"/>
                <a:cs typeface="Times New Roman"/>
              </a:rPr>
              <a:t>определенной</a:t>
            </a:r>
            <a:r>
              <a:rPr sz="2600" b="0" i="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0" i="0" dirty="0" err="1">
                <a:latin typeface="Times New Roman"/>
                <a:ea typeface="Times New Roman"/>
                <a:cs typeface="Times New Roman"/>
              </a:rPr>
              <a:t>федеральным</a:t>
            </a:r>
            <a:r>
              <a:rPr sz="2600" b="0" i="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0" i="0" dirty="0" err="1">
                <a:latin typeface="Times New Roman"/>
                <a:ea typeface="Times New Roman"/>
                <a:cs typeface="Times New Roman"/>
              </a:rPr>
              <a:t>законом</a:t>
            </a:r>
            <a:r>
              <a:rPr sz="2600" b="0" i="0" dirty="0">
                <a:latin typeface="Times New Roman"/>
                <a:ea typeface="Times New Roman"/>
                <a:cs typeface="Times New Roman"/>
              </a:rPr>
              <a:t> "О </a:t>
            </a:r>
            <a:r>
              <a:rPr sz="2600" b="0" i="0" dirty="0" err="1">
                <a:latin typeface="Times New Roman"/>
                <a:ea typeface="Times New Roman"/>
                <a:cs typeface="Times New Roman"/>
              </a:rPr>
              <a:t>государственной</a:t>
            </a:r>
            <a:r>
              <a:rPr sz="2600" b="0" i="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0" i="0" dirty="0" err="1"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2600" b="0" i="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0" i="0" dirty="0" err="1">
                <a:latin typeface="Times New Roman"/>
                <a:ea typeface="Times New Roman"/>
                <a:cs typeface="Times New Roman"/>
              </a:rPr>
              <a:t>помощи</a:t>
            </a:r>
            <a:r>
              <a:rPr sz="2600" b="0" i="0" dirty="0">
                <a:latin typeface="Times New Roman"/>
                <a:ea typeface="Times New Roman"/>
                <a:cs typeface="Times New Roman"/>
              </a:rPr>
              <a:t/>
            </a:r>
            <a:br>
              <a:rPr sz="2600" b="0" i="0" dirty="0">
                <a:latin typeface="Times New Roman"/>
                <a:ea typeface="Times New Roman"/>
                <a:cs typeface="Times New Roman"/>
              </a:rPr>
            </a:br>
            <a:r>
              <a:rPr sz="2600" b="0" i="0" dirty="0">
                <a:latin typeface="Times New Roman"/>
                <a:ea typeface="Times New Roman"/>
                <a:cs typeface="Times New Roman"/>
              </a:rPr>
              <a:t/>
            </a:r>
            <a:br>
              <a:rPr sz="2600" b="0" i="0" dirty="0">
                <a:latin typeface="Times New Roman"/>
                <a:ea typeface="Times New Roman"/>
                <a:cs typeface="Times New Roman"/>
              </a:rPr>
            </a:br>
            <a:r>
              <a:rPr sz="2600" b="0" i="0" dirty="0">
                <a:latin typeface="Times New Roman"/>
                <a:ea typeface="Times New Roman"/>
                <a:cs typeface="Times New Roman"/>
              </a:rPr>
              <a:t/>
            </a:r>
            <a:br>
              <a:rPr sz="2600" b="0" i="0" dirty="0">
                <a:latin typeface="Times New Roman"/>
                <a:ea typeface="Times New Roman"/>
                <a:cs typeface="Times New Roman"/>
              </a:rPr>
            </a:br>
            <a:r>
              <a:rPr sz="2600" b="0" i="0" dirty="0">
                <a:latin typeface="Times New Roman"/>
                <a:ea typeface="Times New Roman"/>
                <a:cs typeface="Times New Roman"/>
              </a:rPr>
              <a:t/>
            </a:r>
            <a:br>
              <a:rPr sz="2600" b="0" i="0" dirty="0">
                <a:latin typeface="Times New Roman"/>
                <a:ea typeface="Times New Roman"/>
                <a:cs typeface="Times New Roman"/>
              </a:rPr>
            </a:br>
            <a:r>
              <a:rPr sz="2600" b="0" i="0" dirty="0" err="1">
                <a:latin typeface="Times New Roman"/>
                <a:ea typeface="Times New Roman"/>
                <a:cs typeface="Times New Roman"/>
              </a:rPr>
              <a:t>Постановление</a:t>
            </a:r>
            <a:r>
              <a:rPr sz="2600" b="0" i="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0" i="0" dirty="0" err="1">
                <a:latin typeface="Times New Roman"/>
                <a:ea typeface="Times New Roman"/>
                <a:cs typeface="Times New Roman"/>
              </a:rPr>
              <a:t>Правительства</a:t>
            </a:r>
            <a:r>
              <a:rPr sz="2600" b="0" i="0" dirty="0">
                <a:latin typeface="Times New Roman"/>
                <a:ea typeface="Times New Roman"/>
                <a:cs typeface="Times New Roman"/>
              </a:rPr>
              <a:t> РФ </a:t>
            </a:r>
            <a:r>
              <a:rPr sz="2600" b="0" i="0" dirty="0" err="1">
                <a:latin typeface="Times New Roman"/>
                <a:ea typeface="Times New Roman"/>
                <a:cs typeface="Times New Roman"/>
              </a:rPr>
              <a:t>от</a:t>
            </a:r>
            <a:r>
              <a:rPr sz="2600" b="0" i="0" dirty="0">
                <a:latin typeface="Times New Roman"/>
                <a:ea typeface="Times New Roman"/>
                <a:cs typeface="Times New Roman"/>
              </a:rPr>
              <a:t> 16.11.2023 № 1931</a:t>
            </a:r>
            <a:br>
              <a:rPr sz="2600" b="0" i="0" dirty="0">
                <a:latin typeface="Times New Roman"/>
                <a:ea typeface="Times New Roman"/>
                <a:cs typeface="Times New Roman"/>
              </a:rPr>
            </a:br>
            <a:r>
              <a:rPr sz="2600" b="0" i="0" dirty="0">
                <a:latin typeface="Times New Roman"/>
                <a:ea typeface="Times New Roman"/>
                <a:cs typeface="Times New Roman"/>
              </a:rPr>
              <a:t>в </a:t>
            </a:r>
            <a:r>
              <a:rPr sz="2600" b="0" i="0" dirty="0" err="1">
                <a:latin typeface="Times New Roman"/>
                <a:ea typeface="Times New Roman"/>
                <a:cs typeface="Times New Roman"/>
              </a:rPr>
              <a:t>редакции</a:t>
            </a:r>
            <a:r>
              <a:rPr sz="2600" b="0" i="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b="0" i="0" dirty="0" err="1">
                <a:latin typeface="Times New Roman"/>
                <a:ea typeface="Times New Roman"/>
                <a:cs typeface="Times New Roman"/>
              </a:rPr>
              <a:t>от</a:t>
            </a:r>
            <a:r>
              <a:rPr sz="2600" b="0" i="0" dirty="0">
                <a:latin typeface="Times New Roman"/>
                <a:ea typeface="Times New Roman"/>
                <a:cs typeface="Times New Roman"/>
              </a:rPr>
              <a:t> 29.12.2025 </a:t>
            </a:r>
            <a:br>
              <a:rPr sz="2600" b="0" i="0" dirty="0">
                <a:latin typeface="Times New Roman"/>
                <a:ea typeface="Times New Roman"/>
                <a:cs typeface="Times New Roman"/>
              </a:rPr>
            </a:br>
            <a:endParaRPr sz="2600" dirty="0">
              <a:latin typeface="Times New Roman"/>
              <a:cs typeface="Times New Roman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8671806" y="6038663"/>
            <a:ext cx="3144115" cy="662215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>
              <a:defRPr/>
            </a:pPr>
            <a:r>
              <a:rPr lang="ru-RU" sz="1200" dirty="0" err="1"/>
              <a:t>Деревенькова</a:t>
            </a:r>
            <a:r>
              <a:rPr lang="ru-RU" sz="1200" dirty="0"/>
              <a:t> Татьяна </a:t>
            </a:r>
            <a:r>
              <a:rPr lang="ru-RU" sz="1200" dirty="0" smtClean="0"/>
              <a:t>Алексеевна, </a:t>
            </a:r>
            <a:r>
              <a:rPr lang="ru-RU" sz="1200" b="0" dirty="0" smtClean="0"/>
              <a:t>32-14-21</a:t>
            </a:r>
            <a:endParaRPr sz="1200" dirty="0"/>
          </a:p>
        </p:txBody>
      </p:sp>
      <p:sp>
        <p:nvSpPr>
          <p:cNvPr id="167027961" name="Номер слайда 12"/>
          <p:cNvSpPr>
            <a:spLocks noGrp="1"/>
          </p:cNvSpPr>
          <p:nvPr>
            <p:ph type="sldNum" sz="quarter" idx="17"/>
          </p:nvPr>
        </p:nvSpPr>
        <p:spPr bwMode="auto"/>
        <p:txBody>
          <a:bodyPr/>
          <a:lstStyle/>
          <a:p>
            <a:pPr>
              <a:defRPr/>
            </a:pPr>
            <a:fld id="{1C3C5192-F605-9DE5-697C-5F8D00EA93F7}" type="slidenum">
              <a:rPr lang="ru-RU"/>
              <a:t>1</a:t>
            </a:fld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44009431" name="Заголовок 1"/>
          <p:cNvSpPr>
            <a:spLocks noGrp="1"/>
          </p:cNvSpPr>
          <p:nvPr>
            <p:ph type="title"/>
          </p:nvPr>
        </p:nvSpPr>
        <p:spPr bwMode="auto">
          <a:xfrm>
            <a:off x="752253" y="-27384"/>
            <a:ext cx="10588756" cy="1143000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 algn="ctr">
              <a:defRPr/>
            </a:pPr>
            <a:r>
              <a:rPr sz="2000" dirty="0">
                <a:latin typeface="Times New Roman"/>
                <a:ea typeface="Times New Roman"/>
                <a:cs typeface="Times New Roman"/>
              </a:rPr>
              <a:t>ПЕРЕЧЕНЬ</a:t>
            </a:r>
            <a:endParaRPr sz="2000" dirty="0">
              <a:latin typeface="Times New Roman"/>
              <a:cs typeface="Times New Roman"/>
            </a:endParaRPr>
          </a:p>
          <a:p>
            <a:pPr>
              <a:defRPr/>
            </a:pPr>
            <a:r>
              <a:rPr sz="2000" dirty="0">
                <a:latin typeface="Times New Roman"/>
                <a:ea typeface="Times New Roman"/>
                <a:cs typeface="Times New Roman"/>
              </a:rPr>
              <a:t>ТИПОВЫХ ТРУДНЫХ ЖИЗНЕННЫХ СИТУАЦИЙ </a:t>
            </a:r>
            <a:r>
              <a:rPr sz="2000" dirty="0" smtClean="0">
                <a:latin typeface="Times New Roman"/>
                <a:ea typeface="Times New Roman"/>
                <a:cs typeface="Times New Roman"/>
              </a:rPr>
              <a:t>(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и</a:t>
            </a:r>
            <a:r>
              <a:rPr sz="2000" dirty="0" err="1" smtClean="0">
                <a:latin typeface="Times New Roman"/>
                <a:ea typeface="Times New Roman"/>
                <a:cs typeface="Times New Roman"/>
              </a:rPr>
              <a:t>ные</a:t>
            </a:r>
            <a:r>
              <a:rPr sz="20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sz="2000" dirty="0" err="1">
                <a:latin typeface="Times New Roman"/>
                <a:ea typeface="Times New Roman"/>
                <a:cs typeface="Times New Roman"/>
              </a:rPr>
              <a:t>мероприятия</a:t>
            </a:r>
            <a:r>
              <a:rPr sz="2000" dirty="0">
                <a:latin typeface="Times New Roman"/>
                <a:ea typeface="Times New Roman"/>
                <a:cs typeface="Times New Roman"/>
              </a:rPr>
              <a:t>)</a:t>
            </a:r>
            <a:br>
              <a:rPr sz="2000" dirty="0">
                <a:latin typeface="Times New Roman"/>
                <a:ea typeface="Times New Roman"/>
                <a:cs typeface="Times New Roman"/>
              </a:rPr>
            </a:br>
            <a:r>
              <a:rPr sz="2000" dirty="0" err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Приказ</a:t>
            </a:r>
            <a:r>
              <a:rPr sz="20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Министерства </a:t>
            </a:r>
            <a:r>
              <a:rPr lang="ru-RU" sz="20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труда и социальной защиты Российской Федерации </a:t>
            </a:r>
            <a:r>
              <a:rPr lang="ru-RU" sz="20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от 15.01.2026 </a:t>
            </a:r>
            <a:r>
              <a:rPr lang="ru-RU" sz="20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№ 7н</a:t>
            </a:r>
            <a:endParaRPr dirty="0">
              <a:solidFill>
                <a:srgbClr val="C00000"/>
              </a:solidFill>
            </a:endParaRPr>
          </a:p>
        </p:txBody>
      </p:sp>
      <p:sp>
        <p:nvSpPr>
          <p:cNvPr id="1328025640" name="Объект 2"/>
          <p:cNvSpPr>
            <a:spLocks noGrp="1"/>
          </p:cNvSpPr>
          <p:nvPr>
            <p:ph idx="1"/>
          </p:nvPr>
        </p:nvSpPr>
        <p:spPr bwMode="auto">
          <a:xfrm>
            <a:off x="159652" y="1052736"/>
            <a:ext cx="11756319" cy="5668741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47500" lnSpcReduction="20000"/>
          </a:bodyPr>
          <a:lstStyle/>
          <a:p>
            <a:pPr indent="342900" algn="just">
              <a:lnSpc>
                <a:spcPct val="100000"/>
              </a:lnSpc>
              <a:spcBef>
                <a:spcPts val="0"/>
              </a:spcBef>
              <a:defRPr/>
            </a:pPr>
            <a:endParaRPr sz="1200" dirty="0">
              <a:latin typeface="Times New Roman"/>
              <a:cs typeface="Times New Roman"/>
            </a:endParaRPr>
          </a:p>
          <a:p>
            <a:pPr marL="360000" indent="0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sz="2700" dirty="0">
                <a:latin typeface="Times New Roman"/>
                <a:ea typeface="Times New Roman"/>
                <a:cs typeface="Times New Roman"/>
              </a:rPr>
              <a:t>1.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Наличие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инвалидности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I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или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II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группы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у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заявителя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.</a:t>
            </a:r>
            <a:endParaRPr sz="2700" dirty="0">
              <a:latin typeface="Times New Roman"/>
              <a:cs typeface="Times New Roman"/>
            </a:endParaRPr>
          </a:p>
          <a:p>
            <a:pPr marL="360000" indent="0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sz="2700" dirty="0">
                <a:latin typeface="Times New Roman"/>
                <a:ea typeface="Times New Roman"/>
                <a:cs typeface="Times New Roman"/>
              </a:rPr>
              <a:t>2.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Осуществление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заявителем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трудоспособным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членом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его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семьи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)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ухода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за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инвалидом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I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группы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за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исключением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инвалидов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с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детства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I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группы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), а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также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за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престарелым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нуждающимся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заключению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лечебного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учреждения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в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постоянном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постороннем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уходе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либо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достигшим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возраста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80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лет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, -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при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условии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оформления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такого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 smtClean="0">
                <a:latin typeface="Times New Roman"/>
                <a:ea typeface="Times New Roman"/>
                <a:cs typeface="Times New Roman"/>
              </a:rPr>
              <a:t>ухода</a:t>
            </a:r>
            <a:r>
              <a:rPr sz="2700" dirty="0" smtClean="0">
                <a:latin typeface="Times New Roman"/>
                <a:ea typeface="Times New Roman"/>
                <a:cs typeface="Times New Roman"/>
              </a:rPr>
              <a:t>.</a:t>
            </a:r>
            <a:endParaRPr sz="2700" dirty="0">
              <a:latin typeface="Times New Roman"/>
              <a:cs typeface="Times New Roman"/>
            </a:endParaRPr>
          </a:p>
          <a:p>
            <a:pPr marL="360000" indent="0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sz="2700" dirty="0">
                <a:latin typeface="Times New Roman"/>
                <a:ea typeface="Times New Roman"/>
                <a:cs typeface="Times New Roman"/>
              </a:rPr>
              <a:t>3.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Осуществление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заявителем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трудоспособным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членом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его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семьи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)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ухода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за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ребенком-инвалидом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в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возрасте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до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18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лет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или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инвалидом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с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детства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I </a:t>
            </a:r>
            <a:r>
              <a:rPr sz="2700" dirty="0" err="1" smtClean="0">
                <a:latin typeface="Times New Roman"/>
                <a:ea typeface="Times New Roman"/>
                <a:cs typeface="Times New Roman"/>
              </a:rPr>
              <a:t>групп</a:t>
            </a:r>
            <a:r>
              <a:rPr lang="ru-RU" sz="2700" dirty="0" smtClean="0">
                <a:latin typeface="Times New Roman"/>
                <a:ea typeface="Times New Roman"/>
                <a:cs typeface="Times New Roman"/>
              </a:rPr>
              <a:t>ы</a:t>
            </a:r>
            <a:r>
              <a:rPr sz="27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-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при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условии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оформления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такого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 smtClean="0">
                <a:latin typeface="Times New Roman"/>
                <a:ea typeface="Times New Roman"/>
                <a:cs typeface="Times New Roman"/>
              </a:rPr>
              <a:t>ухода</a:t>
            </a:r>
            <a:r>
              <a:rPr lang="ru-RU" sz="2700" dirty="0">
                <a:latin typeface="Times New Roman"/>
                <a:ea typeface="Times New Roman"/>
                <a:cs typeface="Times New Roman"/>
              </a:rPr>
              <a:t>.</a:t>
            </a:r>
            <a:endParaRPr sz="2700" dirty="0">
              <a:latin typeface="Times New Roman"/>
              <a:cs typeface="Times New Roman"/>
            </a:endParaRPr>
          </a:p>
          <a:p>
            <a:pPr marL="360000" indent="0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sz="2700" dirty="0">
                <a:latin typeface="Times New Roman"/>
                <a:ea typeface="Times New Roman"/>
                <a:cs typeface="Times New Roman"/>
              </a:rPr>
              <a:t>4.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Утрата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повреждение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)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единственного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жилого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помещения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в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результате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пожара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других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ситуаций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бытового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природного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техногенного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характера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при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условии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что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указанная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ситуация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произошла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в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течение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12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месяцев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предшествующих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дню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обращения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с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заявлением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о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назначении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ГСП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соц.контракту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.</a:t>
            </a:r>
            <a:endParaRPr sz="2700" dirty="0">
              <a:latin typeface="Times New Roman"/>
              <a:cs typeface="Times New Roman"/>
            </a:endParaRPr>
          </a:p>
          <a:p>
            <a:pPr marL="360000" indent="0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sz="2700" dirty="0">
                <a:latin typeface="Times New Roman"/>
                <a:ea typeface="Times New Roman"/>
                <a:cs typeface="Times New Roman"/>
              </a:rPr>
              <a:t>5.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Среднедушевой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доход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семьи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заявителя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доход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заявителя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)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за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расчетный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период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ниже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величины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прожиточного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 smtClean="0">
                <a:latin typeface="Times New Roman"/>
                <a:ea typeface="Times New Roman"/>
                <a:cs typeface="Times New Roman"/>
              </a:rPr>
              <a:t>минимум</a:t>
            </a:r>
            <a:r>
              <a:rPr lang="ru-RU" sz="2700" dirty="0" smtClean="0">
                <a:latin typeface="Times New Roman"/>
                <a:ea typeface="Times New Roman"/>
                <a:cs typeface="Times New Roman"/>
              </a:rPr>
              <a:t>а</a:t>
            </a:r>
            <a:r>
              <a:rPr sz="27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на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душу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 smtClean="0">
                <a:latin typeface="Times New Roman"/>
                <a:ea typeface="Times New Roman"/>
                <a:cs typeface="Times New Roman"/>
              </a:rPr>
              <a:t>населени</a:t>
            </a:r>
            <a:r>
              <a:rPr lang="ru-RU" sz="2700" dirty="0" smtClean="0">
                <a:latin typeface="Times New Roman"/>
                <a:ea typeface="Times New Roman"/>
                <a:cs typeface="Times New Roman"/>
              </a:rPr>
              <a:t>я</a:t>
            </a:r>
            <a:r>
              <a:rPr sz="2700" dirty="0" smtClean="0">
                <a:latin typeface="Times New Roman"/>
                <a:ea typeface="Times New Roman"/>
                <a:cs typeface="Times New Roman"/>
              </a:rPr>
              <a:t>,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установленного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в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субъекте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месту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жительства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или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месту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пребывания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70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при</a:t>
            </a:r>
            <a:r>
              <a:rPr sz="27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условии</a:t>
            </a:r>
            <a:r>
              <a:rPr sz="27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осуществления</a:t>
            </a:r>
            <a:r>
              <a:rPr sz="27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трудовой</a:t>
            </a:r>
            <a:r>
              <a:rPr sz="27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деятельности</a:t>
            </a:r>
            <a:r>
              <a:rPr sz="27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всеми</a:t>
            </a:r>
            <a:r>
              <a:rPr sz="27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трудоспособными</a:t>
            </a:r>
            <a:r>
              <a:rPr sz="27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членами</a:t>
            </a:r>
            <a:r>
              <a:rPr sz="27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семьи</a:t>
            </a:r>
            <a:r>
              <a:rPr sz="27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заявителя</a:t>
            </a:r>
            <a:r>
              <a:rPr sz="27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270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заявителем</a:t>
            </a:r>
            <a:r>
              <a:rPr sz="27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)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.</a:t>
            </a:r>
            <a:endParaRPr sz="2700" dirty="0">
              <a:latin typeface="Times New Roman"/>
              <a:cs typeface="Times New Roman"/>
            </a:endParaRPr>
          </a:p>
          <a:p>
            <a:pPr marL="360000" indent="0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sz="2700" dirty="0">
                <a:latin typeface="Times New Roman"/>
                <a:ea typeface="Times New Roman"/>
                <a:cs typeface="Times New Roman"/>
              </a:rPr>
              <a:t>6.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Смерть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трудоспособного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члена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семьи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заявителя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установление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факта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смерти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объявление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умершим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признание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безвестно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отсутствующим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),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наступившая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в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период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12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месяцев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перед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месяцем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подачи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заявления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на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социальный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контракт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.</a:t>
            </a:r>
            <a:endParaRPr sz="2700" dirty="0">
              <a:latin typeface="Times New Roman"/>
              <a:cs typeface="Times New Roman"/>
            </a:endParaRPr>
          </a:p>
          <a:p>
            <a:pPr marL="360000" indent="0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sz="2700" dirty="0">
                <a:latin typeface="Times New Roman"/>
                <a:ea typeface="Times New Roman"/>
                <a:cs typeface="Times New Roman"/>
              </a:rPr>
              <a:t>7.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Социальная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реабилитация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больных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наркоманией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заявителя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членов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его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семьи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)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после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получения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ими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наркологической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помощи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приходящаяся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на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12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месяцев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перед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месяцем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подачи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заявления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на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социальный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контракт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.</a:t>
            </a:r>
            <a:endParaRPr sz="2700" dirty="0">
              <a:latin typeface="Times New Roman"/>
              <a:cs typeface="Times New Roman"/>
            </a:endParaRPr>
          </a:p>
          <a:p>
            <a:pPr marL="360000" indent="0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sz="2700" dirty="0">
                <a:latin typeface="Times New Roman"/>
                <a:ea typeface="Times New Roman"/>
                <a:cs typeface="Times New Roman"/>
              </a:rPr>
              <a:t>8.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Невозможность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осуществления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трудовой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деятельности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заявителем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трудоспособным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членом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его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семьи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) в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связи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с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прохождением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амбулаторного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или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стационарного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лечения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сроком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не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менее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3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месяцев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медицинской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реабилитации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продолжительностью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более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30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дней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в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медицинской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организации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.</a:t>
            </a:r>
            <a:endParaRPr sz="2700" dirty="0">
              <a:latin typeface="Times New Roman"/>
              <a:cs typeface="Times New Roman"/>
            </a:endParaRPr>
          </a:p>
          <a:p>
            <a:pPr marL="360000" indent="0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sz="2700" dirty="0">
                <a:latin typeface="Times New Roman"/>
                <a:ea typeface="Times New Roman"/>
                <a:cs typeface="Times New Roman"/>
              </a:rPr>
              <a:t>9.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Наличие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в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составе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семьи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заявителя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несовершеннолетних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детей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в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возрасте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от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трех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лет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находящихся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на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учете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в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органах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местного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700" dirty="0" smtClean="0">
                <a:latin typeface="Times New Roman"/>
                <a:ea typeface="Times New Roman"/>
                <a:cs typeface="Times New Roman"/>
              </a:rPr>
              <a:t>муниципальных образований </a:t>
            </a:r>
            <a:r>
              <a:rPr sz="2700" dirty="0" err="1" smtClean="0">
                <a:latin typeface="Times New Roman"/>
                <a:ea typeface="Times New Roman"/>
                <a:cs typeface="Times New Roman"/>
              </a:rPr>
              <a:t>для</a:t>
            </a:r>
            <a:r>
              <a:rPr sz="27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направления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в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образовательные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организации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реализующие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образовательные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программы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дошкольного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образования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, и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не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обеспеченных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местом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в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данных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организациях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.</a:t>
            </a:r>
            <a:endParaRPr sz="2700" dirty="0">
              <a:latin typeface="Times New Roman"/>
              <a:cs typeface="Times New Roman"/>
            </a:endParaRPr>
          </a:p>
          <a:p>
            <a:pPr marL="360000" indent="0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sz="2700" dirty="0">
                <a:latin typeface="Times New Roman"/>
                <a:ea typeface="Times New Roman"/>
                <a:cs typeface="Times New Roman"/>
              </a:rPr>
              <a:t>10.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Наличие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у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заявителя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статуса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единственного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родителя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(в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случае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если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в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записи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акта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о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рождении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ребенка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отсутствуют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сведения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о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втором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родителе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ребенка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сведения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об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отце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в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запись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акта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о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рождении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ребенка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внесены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заявлению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матери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ребенка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второй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родитель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ребенка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умер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второй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родитель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ребенка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признан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безвестно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отсутствующим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или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объявлен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умершим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).</a:t>
            </a:r>
            <a:endParaRPr sz="2700" dirty="0">
              <a:latin typeface="Times New Roman"/>
              <a:cs typeface="Times New Roman"/>
            </a:endParaRPr>
          </a:p>
          <a:p>
            <a:pPr marL="360000" indent="0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sz="2700" dirty="0">
                <a:latin typeface="Times New Roman"/>
                <a:ea typeface="Times New Roman"/>
                <a:cs typeface="Times New Roman"/>
              </a:rPr>
              <a:t>11.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Наличие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в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составе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семьи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заявителя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гражданина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участвующего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в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специальной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военной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операции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на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территориях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Украины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Донецкой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Народной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Республики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Луганской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Народной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Республики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Запорожской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Херсонской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областей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, и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ребенка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детей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) в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возрасте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до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3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лет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либо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ребенка-инвалида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детей-инвалидов</a:t>
            </a:r>
            <a:r>
              <a:rPr sz="2700" dirty="0" smtClean="0">
                <a:latin typeface="Times New Roman"/>
                <a:ea typeface="Times New Roman"/>
                <a:cs typeface="Times New Roman"/>
              </a:rPr>
              <a:t>).</a:t>
            </a:r>
            <a:endParaRPr lang="ru-RU" sz="2700" dirty="0">
              <a:latin typeface="Times New Roman"/>
              <a:cs typeface="Times New Roman"/>
            </a:endParaRPr>
          </a:p>
          <a:p>
            <a:pPr marL="360000" indent="0" algn="just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sz="2700" dirty="0" smtClean="0">
                <a:latin typeface="Times New Roman"/>
                <a:ea typeface="Times New Roman"/>
                <a:cs typeface="Times New Roman"/>
              </a:rPr>
              <a:t>12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.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Наличие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в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составе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семьи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заявителя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несовершеннолетнего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ребенка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детей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)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при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условии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обучения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заявителя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или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заявителя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его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ее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)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супруги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(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супруга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) в </a:t>
            </a:r>
            <a:r>
              <a:rPr sz="2700" dirty="0" err="1" smtClean="0">
                <a:latin typeface="Times New Roman"/>
                <a:ea typeface="Times New Roman"/>
                <a:cs typeface="Times New Roman"/>
              </a:rPr>
              <a:t>профессиональной</a:t>
            </a:r>
            <a:r>
              <a:rPr sz="27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образовательной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организации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или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образовательной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организации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высшего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образования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по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очной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форме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700" dirty="0" err="1">
                <a:latin typeface="Times New Roman"/>
                <a:ea typeface="Times New Roman"/>
                <a:cs typeface="Times New Roman"/>
              </a:rPr>
              <a:t>обучения</a:t>
            </a:r>
            <a:r>
              <a:rPr sz="2700" dirty="0">
                <a:latin typeface="Times New Roman"/>
                <a:ea typeface="Times New Roman"/>
                <a:cs typeface="Times New Roman"/>
              </a:rPr>
              <a:t>.</a:t>
            </a:r>
            <a:endParaRPr sz="2700" dirty="0">
              <a:latin typeface="Times New Roman"/>
              <a:cs typeface="Times New Roman"/>
            </a:endParaRPr>
          </a:p>
        </p:txBody>
      </p:sp>
      <p:sp>
        <p:nvSpPr>
          <p:cNvPr id="610913303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EAAE382-5178-4F15-A9F4-5C8EABB48A81}" type="slidenum">
              <a:rPr lang="ru-RU"/>
              <a:t>10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30068709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8" y="274637"/>
            <a:ext cx="10588756" cy="1204973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>
              <a:defRPr/>
            </a:pPr>
            <a:r>
              <a:rPr sz="2000" dirty="0">
                <a:latin typeface="Times New Roman"/>
                <a:ea typeface="Times New Roman"/>
                <a:cs typeface="Times New Roman"/>
              </a:rPr>
              <a:t>ПЕРЕЧЕНЬ НАПРАВЛЕНИЙ ДЕЯТЕЛЬНОСТИ </a:t>
            </a:r>
            <a:br>
              <a:rPr sz="2000" dirty="0">
                <a:latin typeface="Times New Roman"/>
                <a:ea typeface="Times New Roman"/>
                <a:cs typeface="Times New Roman"/>
              </a:rPr>
            </a:br>
            <a:r>
              <a:rPr lang="ru-RU" sz="2000" b="1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1. Поиск работы</a:t>
            </a:r>
            <a:br>
              <a:rPr lang="ru-RU" sz="2000" b="1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b="1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Источник </a:t>
            </a:r>
            <a:r>
              <a:rPr lang="ru-RU" sz="2000" b="1" i="0" u="none" strike="noStrike" cap="none" spc="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– </a:t>
            </a:r>
            <a:r>
              <a:rPr lang="ru-RU" sz="20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Приказ Министерства труда и социальной защиты Российской Федерации от 15.01.2026 № 7н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1689148600" name="Объект 2"/>
          <p:cNvSpPr>
            <a:spLocks noGrp="1"/>
          </p:cNvSpPr>
          <p:nvPr>
            <p:ph idx="1"/>
          </p:nvPr>
        </p:nvSpPr>
        <p:spPr bwMode="auto">
          <a:xfrm>
            <a:off x="671180" y="1600202"/>
            <a:ext cx="5291666" cy="4938712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/>
          <a:p>
            <a:pPr indent="0" algn="just"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sz="1600" dirty="0">
                <a:latin typeface="Times New Roman"/>
                <a:ea typeface="Times New Roman"/>
                <a:cs typeface="Times New Roman"/>
              </a:rPr>
              <a:t>1) IT и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технологии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;</a:t>
            </a:r>
            <a:endParaRPr sz="1600" dirty="0">
              <a:latin typeface="Times New Roman"/>
              <a:cs typeface="Times New Roman"/>
            </a:endParaRPr>
          </a:p>
          <a:p>
            <a:pPr indent="0" algn="just"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sz="1600" dirty="0">
                <a:latin typeface="Times New Roman"/>
                <a:ea typeface="Times New Roman"/>
                <a:cs typeface="Times New Roman"/>
              </a:rPr>
              <a:t>2)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финансы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бизнес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;</a:t>
            </a:r>
            <a:endParaRPr sz="1600" dirty="0">
              <a:latin typeface="Times New Roman"/>
              <a:cs typeface="Times New Roman"/>
            </a:endParaRPr>
          </a:p>
          <a:p>
            <a:pPr indent="0" algn="just"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sz="1600" dirty="0">
                <a:latin typeface="Times New Roman"/>
                <a:ea typeface="Times New Roman"/>
                <a:cs typeface="Times New Roman"/>
              </a:rPr>
              <a:t>3)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медицина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здравоохранение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;</a:t>
            </a:r>
            <a:endParaRPr sz="1600" dirty="0">
              <a:latin typeface="Times New Roman"/>
              <a:cs typeface="Times New Roman"/>
            </a:endParaRPr>
          </a:p>
          <a:p>
            <a:pPr indent="0" algn="just"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sz="1600" dirty="0">
                <a:latin typeface="Times New Roman"/>
                <a:ea typeface="Times New Roman"/>
                <a:cs typeface="Times New Roman"/>
              </a:rPr>
              <a:t>4)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социальная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сфера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;</a:t>
            </a:r>
            <a:endParaRPr sz="1600" dirty="0">
              <a:latin typeface="Times New Roman"/>
              <a:cs typeface="Times New Roman"/>
            </a:endParaRPr>
          </a:p>
          <a:p>
            <a:pPr indent="0" algn="just"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sz="1600" dirty="0">
                <a:latin typeface="Times New Roman"/>
                <a:ea typeface="Times New Roman"/>
                <a:cs typeface="Times New Roman"/>
              </a:rPr>
              <a:t>5)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образование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;</a:t>
            </a:r>
            <a:endParaRPr sz="1600" dirty="0">
              <a:latin typeface="Times New Roman"/>
              <a:cs typeface="Times New Roman"/>
            </a:endParaRPr>
          </a:p>
          <a:p>
            <a:pPr indent="0" algn="just"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sz="1600" dirty="0">
                <a:latin typeface="Times New Roman"/>
                <a:ea typeface="Times New Roman"/>
                <a:cs typeface="Times New Roman"/>
              </a:rPr>
              <a:t>6)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консалтинг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;</a:t>
            </a:r>
            <a:endParaRPr sz="1600" dirty="0">
              <a:latin typeface="Times New Roman"/>
              <a:cs typeface="Times New Roman"/>
            </a:endParaRPr>
          </a:p>
          <a:p>
            <a:pPr indent="0" algn="just"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sz="1600" dirty="0">
                <a:latin typeface="Times New Roman"/>
                <a:ea typeface="Times New Roman"/>
                <a:cs typeface="Times New Roman"/>
              </a:rPr>
              <a:t>7)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банковская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сфера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;</a:t>
            </a:r>
            <a:endParaRPr sz="1600" dirty="0">
              <a:latin typeface="Times New Roman"/>
              <a:cs typeface="Times New Roman"/>
            </a:endParaRPr>
          </a:p>
          <a:p>
            <a:pPr indent="0" algn="just"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sz="1600" dirty="0">
                <a:latin typeface="Times New Roman"/>
                <a:ea typeface="Times New Roman"/>
                <a:cs typeface="Times New Roman"/>
              </a:rPr>
              <a:t>8)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юриспруденция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;</a:t>
            </a:r>
            <a:endParaRPr sz="1600" dirty="0">
              <a:latin typeface="Times New Roman"/>
              <a:cs typeface="Times New Roman"/>
            </a:endParaRPr>
          </a:p>
          <a:p>
            <a:pPr indent="0" algn="just"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sz="1600" dirty="0">
                <a:latin typeface="Times New Roman"/>
                <a:ea typeface="Times New Roman"/>
                <a:cs typeface="Times New Roman"/>
              </a:rPr>
              <a:t>9)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маркетинг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реклама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;</a:t>
            </a:r>
            <a:endParaRPr sz="1600" dirty="0">
              <a:latin typeface="Times New Roman"/>
              <a:cs typeface="Times New Roman"/>
            </a:endParaRPr>
          </a:p>
          <a:p>
            <a:pPr indent="0" algn="just"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sz="1600" dirty="0">
                <a:latin typeface="Times New Roman"/>
                <a:ea typeface="Times New Roman"/>
                <a:cs typeface="Times New Roman"/>
              </a:rPr>
              <a:t>10)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творчество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дизайн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;</a:t>
            </a:r>
            <a:endParaRPr sz="1600" dirty="0">
              <a:latin typeface="Times New Roman"/>
              <a:cs typeface="Times New Roman"/>
            </a:endParaRPr>
          </a:p>
          <a:p>
            <a:pPr indent="0" algn="just"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sz="1600" dirty="0">
                <a:latin typeface="Times New Roman"/>
                <a:ea typeface="Times New Roman"/>
                <a:cs typeface="Times New Roman"/>
              </a:rPr>
              <a:t>11)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логистика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транспорт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;</a:t>
            </a:r>
            <a:endParaRPr sz="1600" dirty="0">
              <a:latin typeface="Times New Roman"/>
              <a:cs typeface="Times New Roman"/>
            </a:endParaRPr>
          </a:p>
          <a:p>
            <a:pPr indent="0" algn="just"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sz="1600" dirty="0">
                <a:latin typeface="Times New Roman"/>
                <a:ea typeface="Times New Roman"/>
                <a:cs typeface="Times New Roman"/>
              </a:rPr>
              <a:t>12)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строительство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инженерия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;</a:t>
            </a:r>
            <a:endParaRPr sz="1600" dirty="0">
              <a:latin typeface="Times New Roman"/>
              <a:cs typeface="Times New Roman"/>
            </a:endParaRPr>
          </a:p>
          <a:p>
            <a:pPr indent="0" algn="just"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sz="1600" dirty="0">
                <a:latin typeface="Times New Roman"/>
                <a:ea typeface="Times New Roman"/>
                <a:cs typeface="Times New Roman"/>
              </a:rPr>
              <a:t>13)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производство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переработка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;</a:t>
            </a:r>
            <a:endParaRPr sz="1600" dirty="0">
              <a:latin typeface="Times New Roman"/>
              <a:cs typeface="Times New Roman"/>
            </a:endParaRPr>
          </a:p>
          <a:p>
            <a:pPr indent="0" algn="just"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sz="1600" dirty="0">
                <a:latin typeface="Times New Roman"/>
                <a:ea typeface="Times New Roman"/>
                <a:cs typeface="Times New Roman"/>
              </a:rPr>
              <a:t>14)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туризм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и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гостиничный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бизнес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;</a:t>
            </a:r>
            <a:endParaRPr sz="1600" dirty="0">
              <a:latin typeface="Times New Roman"/>
              <a:cs typeface="Times New Roman"/>
            </a:endParaRPr>
          </a:p>
          <a:p>
            <a:pPr indent="0" algn="just"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sz="1600" dirty="0">
                <a:latin typeface="Times New Roman"/>
                <a:ea typeface="Times New Roman"/>
                <a:cs typeface="Times New Roman"/>
              </a:rPr>
              <a:t>15)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общественное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latin typeface="Times New Roman"/>
                <a:ea typeface="Times New Roman"/>
                <a:cs typeface="Times New Roman"/>
              </a:rPr>
              <a:t>питание</a:t>
            </a:r>
            <a:r>
              <a:rPr sz="1600" dirty="0">
                <a:latin typeface="Times New Roman"/>
                <a:ea typeface="Times New Roman"/>
                <a:cs typeface="Times New Roman"/>
              </a:rPr>
              <a:t>;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176323095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2DC9AA7-35B7-987E-7B53-0F7388568B0E}" type="slidenum">
              <a:rPr lang="ru-RU"/>
              <a:t>11</a:t>
            </a:fld>
            <a:endParaRPr lang="ru-RU" dirty="0"/>
          </a:p>
        </p:txBody>
      </p:sp>
      <p:sp>
        <p:nvSpPr>
          <p:cNvPr id="1886516761" name="Объект 2"/>
          <p:cNvSpPr>
            <a:spLocks noGrp="1"/>
          </p:cNvSpPr>
          <p:nvPr/>
        </p:nvSpPr>
        <p:spPr bwMode="auto">
          <a:xfrm>
            <a:off x="4976140" y="1600202"/>
            <a:ext cx="6981917" cy="4756149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3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8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20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598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16) сельское хозяйство;</a:t>
            </a: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17) экология и охрана природы;</a:t>
            </a: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18) сфера красоты;</a:t>
            </a: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19) культура;</a:t>
            </a: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20) торговля;</a:t>
            </a: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21) управление персоналом;</a:t>
            </a: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22) государственная и муниципальная служба;</a:t>
            </a:r>
            <a:endParaRPr lang="ru-RU" sz="1600" b="0" i="0" u="none" strike="noStrike" cap="none" spc="0" dirty="0" smtClean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23</a:t>
            </a: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) жилищно-коммунальное хозяйство;</a:t>
            </a: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24) административно-хозяйственный персонал;</a:t>
            </a: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25) бытовые услуги, включая ремонт;</a:t>
            </a: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26) техническое обслуживание и ремонт транспортных средств;</a:t>
            </a: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27) </a:t>
            </a: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издательское дело;</a:t>
            </a: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28) фото/видео услуги;</a:t>
            </a: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29) организация праздников и мероприятий;</a:t>
            </a: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30) спорт и досуг.</a:t>
            </a: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342900" marR="0" indent="34290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780463" name="Заголовок 1"/>
          <p:cNvSpPr>
            <a:spLocks noGrp="1"/>
          </p:cNvSpPr>
          <p:nvPr>
            <p:ph type="title"/>
          </p:nvPr>
        </p:nvSpPr>
        <p:spPr bwMode="auto"/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>
              <a:defRPr/>
            </a:pPr>
            <a:r>
              <a:rPr lang="ru-RU" sz="2000" b="1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ПЕРЕЧЕНЬ НАПРАВЛЕНИЙ ДЕЯТЕЛЬНОСТИ</a:t>
            </a:r>
            <a:br>
              <a:rPr lang="ru-RU" sz="2000" b="1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b="1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2. Организации индивидуальной предпринимательской деятельности</a:t>
            </a:r>
            <a:br>
              <a:rPr lang="ru-RU" sz="2000" b="1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Источник – Приказ Министерства труда и социальной защиты Российской Федерации от 15.01.2026 № 7н</a:t>
            </a:r>
            <a:endParaRPr sz="4400" dirty="0">
              <a:latin typeface="Times New Roman"/>
              <a:cs typeface="Times New Roman"/>
            </a:endParaRPr>
          </a:p>
        </p:txBody>
      </p:sp>
      <p:sp>
        <p:nvSpPr>
          <p:cNvPr id="1740595223" name="Объект 2"/>
          <p:cNvSpPr>
            <a:spLocks noGrp="1"/>
          </p:cNvSpPr>
          <p:nvPr>
            <p:ph idx="1"/>
          </p:nvPr>
        </p:nvSpPr>
        <p:spPr bwMode="auto">
          <a:xfrm>
            <a:off x="799252" y="1600202"/>
            <a:ext cx="4796475" cy="4525961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/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1) IT и технологии;</a:t>
            </a: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2) финансы и бизнес;</a:t>
            </a: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3) медицина и здравоохранение;</a:t>
            </a: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4) социальная сфера;</a:t>
            </a: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5) образование;</a:t>
            </a: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6) консалтинг;</a:t>
            </a: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7) банковская сфера;</a:t>
            </a: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8) юриспруденция;</a:t>
            </a: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9) маркетинг и реклама;</a:t>
            </a: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10) творчество и дизайн;</a:t>
            </a: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11) логистика и транспорт;</a:t>
            </a: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12) строительство и инженерия;</a:t>
            </a: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13) производство и переработка;</a:t>
            </a:r>
          </a:p>
          <a:p>
            <a:pPr marR="0" indent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14) туризм и гостиничный бизнес;</a:t>
            </a:r>
            <a:endParaRPr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342900" marR="0" indent="0" algn="just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endParaRPr lang="ru-RU"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1761672531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D73D193-1A01-89AC-207B-6393A01D0F5D}" type="slidenum">
              <a:rPr lang="ru-RU"/>
              <a:t>12</a:t>
            </a:fld>
            <a:endParaRPr lang="ru-RU"/>
          </a:p>
        </p:txBody>
      </p:sp>
      <p:sp>
        <p:nvSpPr>
          <p:cNvPr id="2029121783" name="TextBox 2029121782"/>
          <p:cNvSpPr txBox="1"/>
          <p:nvPr/>
        </p:nvSpPr>
        <p:spPr bwMode="auto">
          <a:xfrm>
            <a:off x="4930972" y="1645604"/>
            <a:ext cx="6869386" cy="4017623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342900" marR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15) общественное питание;</a:t>
            </a:r>
            <a:endParaRPr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342900" marR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16) сельское хозяйство;</a:t>
            </a:r>
            <a:endParaRPr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342900" marR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17) экология и охрана природы;</a:t>
            </a:r>
            <a:endParaRPr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342900" marR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18) сфера красоты;</a:t>
            </a:r>
            <a:endParaRPr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342900" marR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19) культура;</a:t>
            </a:r>
            <a:endParaRPr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342900" marR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20) торговля;</a:t>
            </a:r>
            <a:endParaRPr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342900" marR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21) управление персоналом;</a:t>
            </a:r>
            <a:endParaRPr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342900" marR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22) жилищно-коммунальное хозяйство;</a:t>
            </a:r>
            <a:endParaRPr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342900" marR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23) бытовые услуги, включая ремонт;</a:t>
            </a:r>
            <a:endParaRPr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342900" marR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24) техническое обслуживание и ремонт транспортных средств;</a:t>
            </a:r>
            <a:endParaRPr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342900" marR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25) издательское дело;</a:t>
            </a:r>
            <a:endParaRPr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342900" marR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26) фото/видео услуги;</a:t>
            </a:r>
            <a:endParaRPr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342900" marR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27) организация праздников и мероприятий;</a:t>
            </a:r>
            <a:endParaRPr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342900" marR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28) спорт и досуг.</a:t>
            </a:r>
            <a:endParaRPr sz="1600" b="0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8839304" name="Блок-схема: альтернативный процесс 138839303"/>
          <p:cNvSpPr/>
          <p:nvPr/>
        </p:nvSpPr>
        <p:spPr bwMode="auto">
          <a:xfrm>
            <a:off x="3642150" y="299126"/>
            <a:ext cx="2045584" cy="11331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ПОИСК РАБОТЫ </a:t>
            </a:r>
            <a:endParaRPr sz="2400"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934209519" name="Блок-схема: альтернативный процесс 1934209518"/>
          <p:cNvSpPr/>
          <p:nvPr/>
        </p:nvSpPr>
        <p:spPr bwMode="auto">
          <a:xfrm>
            <a:off x="5970069" y="299126"/>
            <a:ext cx="1909623" cy="1133178"/>
          </a:xfrm>
          <a:prstGeom prst="flowChartAlternateProcess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ИП </a:t>
            </a:r>
            <a:endParaRPr sz="2400" b="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631135251" name="Блок-схема: альтернативный процесс 631135250"/>
          <p:cNvSpPr/>
          <p:nvPr/>
        </p:nvSpPr>
        <p:spPr bwMode="auto">
          <a:xfrm>
            <a:off x="10247257" y="269247"/>
            <a:ext cx="1747420" cy="1163057"/>
          </a:xfrm>
          <a:prstGeom prst="flowChartAlternate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sz="2400" b="1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ИНЫЕ </a:t>
            </a:r>
            <a:endParaRPr sz="2400" b="1" u="none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361827431" name="Блок-схема: альтернативный процесс 361827430"/>
          <p:cNvSpPr/>
          <p:nvPr/>
        </p:nvSpPr>
        <p:spPr bwMode="auto">
          <a:xfrm>
            <a:off x="3642150" y="1745303"/>
            <a:ext cx="2045584" cy="11331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i="0" u="none" strike="noStrike" cap="none" spc="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Не более, чем на 9 </a:t>
            </a:r>
            <a:r>
              <a:rPr lang="ru-RU" sz="1800" b="1" i="0" u="none" strike="noStrike" cap="none" spc="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месяцев</a:t>
            </a:r>
            <a:endParaRPr sz="2400"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14825758" name="Блок-схема: альтернативный процесс 114825757"/>
          <p:cNvSpPr/>
          <p:nvPr/>
        </p:nvSpPr>
        <p:spPr bwMode="auto">
          <a:xfrm>
            <a:off x="3650930" y="3110339"/>
            <a:ext cx="2036805" cy="1278030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sz="1400" b="1" i="0" u="none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400" b="1" i="0" u="none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размере</a:t>
            </a:r>
            <a:r>
              <a:rPr sz="1400" b="1" i="0" u="none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величины</a:t>
            </a:r>
            <a:r>
              <a:rPr sz="1400" b="1" i="0" u="none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прожиточного</a:t>
            </a:r>
            <a:r>
              <a:rPr sz="1400" b="1" i="0" u="none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минимума</a:t>
            </a:r>
            <a:r>
              <a:rPr sz="1400" b="1" i="0" u="none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sz="1400" b="1" i="0" u="none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трудоспособного</a:t>
            </a:r>
            <a:r>
              <a:rPr sz="1400" b="1" i="0" u="none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населения</a:t>
            </a:r>
            <a:r>
              <a:rPr sz="1400" b="1" i="0" u="none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1" i="0" u="none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месяц</a:t>
            </a:r>
            <a:endParaRPr sz="1400" b="1" dirty="0">
              <a:solidFill>
                <a:srgbClr val="7030A0"/>
              </a:solidFill>
              <a:latin typeface="Times New Roman"/>
              <a:cs typeface="Times New Roman"/>
            </a:endParaRPr>
          </a:p>
        </p:txBody>
      </p:sp>
      <p:sp>
        <p:nvSpPr>
          <p:cNvPr id="1017686220" name="Выноска со стрелкой вправо 1017686219"/>
          <p:cNvSpPr/>
          <p:nvPr/>
        </p:nvSpPr>
        <p:spPr bwMode="auto">
          <a:xfrm>
            <a:off x="458515" y="1728052"/>
            <a:ext cx="3033202" cy="1167681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ctr">
              <a:defRPr/>
            </a:pPr>
            <a:r>
              <a:rPr sz="1800" b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СРОК социального контракта (пункт 9)</a:t>
            </a:r>
            <a:endParaRPr>
              <a:solidFill>
                <a:srgbClr val="002060"/>
              </a:solidFill>
            </a:endParaRPr>
          </a:p>
        </p:txBody>
      </p:sp>
      <p:sp>
        <p:nvSpPr>
          <p:cNvPr id="213968392" name="Блок-схема: альтернативный процесс 213968391"/>
          <p:cNvSpPr/>
          <p:nvPr/>
        </p:nvSpPr>
        <p:spPr bwMode="auto">
          <a:xfrm>
            <a:off x="3633371" y="4590698"/>
            <a:ext cx="2036805" cy="214169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sz="1200" b="1" i="0" u="none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200" b="1" i="0" u="none" dirty="0" err="1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течение</a:t>
            </a:r>
            <a:r>
              <a:rPr sz="1200" b="1" i="0" u="none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200" b="1" i="0" u="none" dirty="0" err="1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одного</a:t>
            </a:r>
            <a:r>
              <a:rPr sz="1200" b="1" i="0" u="none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200" b="1" i="0" u="none" dirty="0" err="1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месяца</a:t>
            </a:r>
            <a:r>
              <a:rPr sz="1200" b="1" i="0" u="none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sz="1200" b="1" i="0" u="none" dirty="0" err="1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даты</a:t>
            </a:r>
            <a:r>
              <a:rPr sz="1200" b="1" i="0" u="none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200" b="1" i="0" u="none" dirty="0" err="1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заключения</a:t>
            </a:r>
            <a:r>
              <a:rPr sz="1200" b="1" i="0" u="none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200" b="1" i="0" u="none" dirty="0" err="1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социального</a:t>
            </a:r>
            <a:r>
              <a:rPr sz="1200" b="1" i="0" u="none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200" b="1" i="0" u="none" dirty="0" err="1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1200" b="1" i="0" u="none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и 3 </a:t>
            </a:r>
            <a:r>
              <a:rPr sz="1200" b="1" i="0" u="none" dirty="0" err="1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месяцев</a:t>
            </a:r>
            <a:r>
              <a:rPr sz="1200" b="1" i="0" u="none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sz="1200" b="1" i="0" u="none" dirty="0" err="1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даты</a:t>
            </a:r>
            <a:r>
              <a:rPr sz="1200" b="1" i="0" u="none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200" b="1" i="0" u="none" dirty="0" err="1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подтверждения</a:t>
            </a:r>
            <a:r>
              <a:rPr sz="1200" b="1" i="0" u="none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200" b="1" i="0" u="none" dirty="0" err="1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факта</a:t>
            </a:r>
            <a:r>
              <a:rPr sz="1200" b="1" i="0" u="none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200" b="1" i="0" u="none" dirty="0" err="1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дальнейшего</a:t>
            </a:r>
            <a:r>
              <a:rPr sz="1200" b="1" i="0" u="none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200" b="1" i="0" u="none" dirty="0" err="1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трудоустройства</a:t>
            </a:r>
            <a:r>
              <a:rPr sz="1200" b="1" i="0" u="none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sz="1200" b="1" dirty="0">
              <a:solidFill>
                <a:schemeClr val="accent2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1899962613" name="Выноска со стрелкой вправо 1899962612"/>
          <p:cNvSpPr/>
          <p:nvPr/>
        </p:nvSpPr>
        <p:spPr bwMode="auto">
          <a:xfrm>
            <a:off x="458515" y="3128791"/>
            <a:ext cx="3033202" cy="1167681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800" b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СУММА социального контракта</a:t>
            </a:r>
            <a:r>
              <a:rPr>
                <a:solidFill>
                  <a:srgbClr val="002060"/>
                </a:solidFill>
              </a:rPr>
              <a:t> </a:t>
            </a:r>
            <a:r>
              <a:rPr lang="ru-RU" sz="1800" b="1" i="0" u="none" strike="noStrike" cap="none" spc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(пункт 10)</a:t>
            </a:r>
            <a:endParaRPr lang="ru-RU" sz="1800" b="1" i="0" u="none" strike="noStrike" cap="none" spc="0">
              <a:solidFill>
                <a:srgbClr val="7030A0"/>
              </a:solidFill>
              <a:latin typeface="Times New Roman"/>
              <a:cs typeface="Times New Roman"/>
            </a:endParaRPr>
          </a:p>
        </p:txBody>
      </p:sp>
      <p:sp>
        <p:nvSpPr>
          <p:cNvPr id="917264195" name="Выноска со стрелкой вправо 917264194"/>
          <p:cNvSpPr/>
          <p:nvPr/>
        </p:nvSpPr>
        <p:spPr bwMode="auto">
          <a:xfrm>
            <a:off x="458515" y="5062509"/>
            <a:ext cx="2968469" cy="1167681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ctr">
              <a:defRPr/>
            </a:pPr>
            <a:r>
              <a:rPr sz="1800" b="1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Способ выплаты</a:t>
            </a:r>
            <a:endParaRPr>
              <a:solidFill>
                <a:srgbClr val="002060"/>
              </a:solidFill>
            </a:endParaRPr>
          </a:p>
        </p:txBody>
      </p:sp>
      <p:sp>
        <p:nvSpPr>
          <p:cNvPr id="1835400421" name="Блок-схема: альтернативный процесс 1835400420"/>
          <p:cNvSpPr/>
          <p:nvPr/>
        </p:nvSpPr>
        <p:spPr bwMode="auto">
          <a:xfrm>
            <a:off x="5946857" y="1762555"/>
            <a:ext cx="1956046" cy="1133178"/>
          </a:xfrm>
          <a:prstGeom prst="flowChartAlternateProcess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i="0" u="none" strike="noStrike" cap="none" spc="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Не </a:t>
            </a:r>
            <a:r>
              <a:rPr lang="ru-RU" sz="1800" b="1" i="0" u="none" strike="noStrike" cap="none" spc="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более, чем на 12 </a:t>
            </a:r>
            <a:r>
              <a:rPr lang="ru-RU" sz="1800" b="1" i="0" u="none" strike="noStrike" cap="none" spc="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месяцев</a:t>
            </a:r>
            <a:endParaRPr lang="ru-RU" sz="2400" b="1" i="0" u="none" strike="noStrike" cap="none" spc="0" dirty="0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sp>
        <p:nvSpPr>
          <p:cNvPr id="1002040429" name="Блок-схема: альтернативный процесс 1002040428"/>
          <p:cNvSpPr/>
          <p:nvPr/>
        </p:nvSpPr>
        <p:spPr bwMode="auto">
          <a:xfrm>
            <a:off x="5946857" y="3110339"/>
            <a:ext cx="1956046" cy="1278030"/>
          </a:xfrm>
          <a:prstGeom prst="flowChartAlternateProcess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0" u="none" strike="noStrike" cap="none" spc="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lang="ru-RU" sz="1400" b="1" i="0" u="none" strike="noStrike" cap="none" spc="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размере не более </a:t>
            </a:r>
            <a:r>
              <a:rPr lang="ru-RU" sz="1600" b="1" i="0" u="none" strike="noStrike" cap="none" spc="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350 тыс. рублей </a:t>
            </a:r>
            <a:endParaRPr sz="2400" b="1" dirty="0">
              <a:solidFill>
                <a:srgbClr val="7030A0"/>
              </a:solidFill>
              <a:latin typeface="Times New Roman"/>
              <a:cs typeface="Times New Roman"/>
            </a:endParaRPr>
          </a:p>
        </p:txBody>
      </p:sp>
      <p:sp>
        <p:nvSpPr>
          <p:cNvPr id="962125913" name="Блок-схема: альтернативный процесс 962125912"/>
          <p:cNvSpPr/>
          <p:nvPr/>
        </p:nvSpPr>
        <p:spPr bwMode="auto">
          <a:xfrm>
            <a:off x="5946857" y="4625201"/>
            <a:ext cx="1956046" cy="2042298"/>
          </a:xfrm>
          <a:prstGeom prst="flowChartAlternateProcess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0" u="none" strike="noStrike" cap="none" spc="0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единовременно или по частям в зависимости от этапа исполнения мероприятий программы социальной адаптации и бизнес-плана, одобренных межведомственной </a:t>
            </a:r>
            <a:r>
              <a:rPr lang="ru-RU" sz="1200" b="1" i="0" u="none" strike="noStrike" cap="none" spc="0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комиссией</a:t>
            </a:r>
            <a:endParaRPr sz="2400" b="1" dirty="0">
              <a:solidFill>
                <a:schemeClr val="accent2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sz="2400" b="1" dirty="0">
              <a:solidFill>
                <a:schemeClr val="accent2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sz="2400" b="1" dirty="0">
              <a:solidFill>
                <a:schemeClr val="accent2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172618248" name="Блок-схема: альтернативный процесс 172618247"/>
          <p:cNvSpPr/>
          <p:nvPr/>
        </p:nvSpPr>
        <p:spPr bwMode="auto">
          <a:xfrm>
            <a:off x="10247257" y="1715425"/>
            <a:ext cx="1793658" cy="1163057"/>
          </a:xfrm>
          <a:prstGeom prst="flowChartAlternate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i="0" u="none" strike="noStrike" cap="none" spc="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Не более, чем на 6 </a:t>
            </a:r>
            <a:r>
              <a:rPr lang="ru-RU" sz="1800" b="1" i="0" u="none" strike="noStrike" cap="none" spc="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месяцев</a:t>
            </a:r>
            <a:endParaRPr sz="2400" b="1" u="none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6745796" name="Блок-схема: альтернативный процесс 16745795"/>
          <p:cNvSpPr/>
          <p:nvPr/>
        </p:nvSpPr>
        <p:spPr bwMode="auto">
          <a:xfrm>
            <a:off x="10247257" y="3097400"/>
            <a:ext cx="1802906" cy="1230463"/>
          </a:xfrm>
          <a:prstGeom prst="flowChartAlternate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200" b="1" i="0" u="none" strike="noStrike" cap="none" spc="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lang="ru-RU" sz="1200" b="1" i="0" u="none" strike="noStrike" cap="none" spc="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размере величины прожиточного минимума для трудоспособного </a:t>
            </a:r>
            <a:r>
              <a:rPr lang="ru-RU" sz="1200" b="1" i="0" u="none" strike="noStrike" cap="none" spc="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населения в месяц</a:t>
            </a:r>
            <a:endParaRPr sz="1200" b="1" i="0" u="none" strike="noStrike" cap="none" spc="0" dirty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sz="2400" b="1" u="none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sz="2400" b="1" u="none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528054310" name="Блок-схема: альтернативный процесс 528054309"/>
          <p:cNvSpPr/>
          <p:nvPr/>
        </p:nvSpPr>
        <p:spPr bwMode="auto">
          <a:xfrm>
            <a:off x="10298118" y="4640398"/>
            <a:ext cx="1742797" cy="2042298"/>
          </a:xfrm>
          <a:prstGeom prst="flowChartAlternate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0" u="none" strike="noStrike" cap="none" spc="0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на период действия социального контракта, но не более 6 </a:t>
            </a:r>
            <a:r>
              <a:rPr lang="ru-RU" sz="1200" b="1" i="0" u="none" strike="noStrike" cap="none" spc="0" dirty="0" err="1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мес</a:t>
            </a:r>
            <a:r>
              <a:rPr sz="12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lang="ru-RU" sz="12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</a:t>
            </a:r>
            <a:endParaRPr sz="12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м</a:t>
            </a:r>
            <a:r>
              <a:rPr lang="ru-RU" sz="1200" b="1" i="0" u="none" strike="noStrike" cap="none" spc="0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ожет </a:t>
            </a:r>
            <a:r>
              <a:rPr lang="ru-RU" sz="1200" b="1" i="0" u="none" strike="noStrike" cap="none" spc="0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осуществляться как ежемесячно, так и единовременно за весь период </a:t>
            </a:r>
            <a:endParaRPr sz="2400" b="1" u="none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sz="2400" b="1" u="none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323018076" name="Блок-схема: альтернативный процесс 1323018075"/>
          <p:cNvSpPr/>
          <p:nvPr/>
        </p:nvSpPr>
        <p:spPr bwMode="auto">
          <a:xfrm>
            <a:off x="8120315" y="269247"/>
            <a:ext cx="1951236" cy="1163056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sz="2400" b="1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ЛПХ </a:t>
            </a:r>
            <a:endParaRPr sz="2400" b="1" u="none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709207872" name="Блок-схема: альтернативный процесс 709207871"/>
          <p:cNvSpPr/>
          <p:nvPr/>
        </p:nvSpPr>
        <p:spPr bwMode="auto">
          <a:xfrm>
            <a:off x="8120315" y="1762555"/>
            <a:ext cx="1951236" cy="1163056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i="0" u="none" strike="noStrike" cap="none" spc="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Не более, чем на 12 </a:t>
            </a:r>
            <a:r>
              <a:rPr lang="ru-RU" sz="1800" b="1" i="0" u="none" strike="noStrike" cap="none" spc="0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месяцев</a:t>
            </a:r>
            <a:endParaRPr sz="2400" b="1" u="none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2053395724" name="Блок-схема: альтернативный процесс 2053395723"/>
          <p:cNvSpPr/>
          <p:nvPr/>
        </p:nvSpPr>
        <p:spPr bwMode="auto">
          <a:xfrm>
            <a:off x="8120315" y="3123277"/>
            <a:ext cx="1951236" cy="1252153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0" u="none" strike="noStrike" cap="none" spc="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в размере </a:t>
            </a:r>
            <a:r>
              <a:rPr lang="ru-RU" sz="1400" b="1" i="0" u="none" strike="noStrike" cap="none" spc="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не более 200 тыс. </a:t>
            </a:r>
            <a:r>
              <a:rPr lang="ru-RU" sz="1400" b="1" i="0" u="none" strike="noStrike" cap="none" spc="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рублей</a:t>
            </a:r>
            <a:endParaRPr sz="1400" b="1" u="none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323741139" name="Блок-схема: альтернативный процесс 1323741138"/>
          <p:cNvSpPr/>
          <p:nvPr/>
        </p:nvSpPr>
        <p:spPr bwMode="auto">
          <a:xfrm>
            <a:off x="8120315" y="4625201"/>
            <a:ext cx="1951236" cy="2042298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0" u="none" strike="noStrike" cap="none" spc="0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единовременно или по частям в зависимости от этапа исполнения мероприятий программы социальной адаптации и сметы расходов, одобренных межведомственной комиссией </a:t>
            </a:r>
            <a:endParaRPr sz="1200" b="1" i="0" u="none" strike="noStrike" cap="none" spc="0" dirty="0">
              <a:solidFill>
                <a:schemeClr val="accent2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sz="2400" b="1" u="none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596101091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407368" y="6356353"/>
            <a:ext cx="2784309" cy="365125"/>
          </a:xfrm>
        </p:spPr>
        <p:txBody>
          <a:bodyPr/>
          <a:lstStyle/>
          <a:p>
            <a:pPr algn="l">
              <a:defRPr/>
            </a:pPr>
            <a:fld id="{EE0430B7-63D5-7BA4-DD9F-516867AF005B}" type="slidenum">
              <a:rPr lang="ru-RU"/>
              <a:pPr algn="l">
                <a:defRPr/>
              </a:pPr>
              <a:t>13</a:t>
            </a:fld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24949785" name="Заголовок 1"/>
          <p:cNvSpPr>
            <a:spLocks noGrp="1"/>
          </p:cNvSpPr>
          <p:nvPr>
            <p:ph type="title"/>
          </p:nvPr>
        </p:nvSpPr>
        <p:spPr bwMode="auto">
          <a:xfrm>
            <a:off x="319884" y="381665"/>
            <a:ext cx="5349366" cy="1143000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 marL="0" marR="0" indent="0" algn="l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1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Заявления </a:t>
            </a:r>
            <a:r>
              <a:rPr lang="ru-RU" sz="1600" b="1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(о назначении, </a:t>
            </a:r>
            <a:r>
              <a:rPr lang="ru-RU" sz="1600" b="1" i="0" u="none" strike="noStrike" cap="none" spc="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 </a:t>
            </a:r>
            <a:r>
              <a:rPr lang="ru-RU" sz="1600" b="1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прекращении, а также </a:t>
            </a:r>
            <a:r>
              <a:rPr lang="ru-RU" sz="1600" b="1" i="0" u="none" strike="noStrike" cap="none" spc="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об </a:t>
            </a:r>
            <a:r>
              <a:rPr lang="ru-RU" sz="1600" b="1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изменении способа доставки)</a:t>
            </a:r>
            <a:r>
              <a:rPr lang="ru-RU" sz="1600" b="1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600" b="1" i="0" u="none" strike="noStrike" cap="none" spc="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гражданин </a:t>
            </a:r>
            <a:r>
              <a:rPr lang="ru-RU" sz="1600" b="1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может подать в орган социальной защиты населения по месту жительства или месту пребывания </a:t>
            </a:r>
            <a:r>
              <a:rPr lang="ru-RU" sz="1600" b="1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от себя лично или от имени  своей семьи (п. 15)</a:t>
            </a:r>
            <a:endParaRPr lang="ru-RU" sz="1800" b="1" i="0" u="none" strike="noStrike" cap="none" spc="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828360364" name=" 828360363"/>
          <p:cNvSpPr/>
          <p:nvPr/>
        </p:nvSpPr>
        <p:spPr bwMode="auto">
          <a:xfrm>
            <a:off x="6650761" y="381664"/>
            <a:ext cx="5069019" cy="5273399"/>
          </a:xfr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Документы, необходимые для назначения ГСП </a:t>
            </a:r>
            <a:r>
              <a:rPr lang="ru-RU" sz="14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 </a:t>
            </a:r>
            <a:r>
              <a:rPr lang="ru-RU" sz="1400" b="1" i="0" u="none" strike="noStrike" cap="none" spc="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соц.контракту</a:t>
            </a:r>
            <a:r>
              <a:rPr lang="ru-RU" sz="14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 запрашиваются органом социальной защиты населения </a:t>
            </a:r>
            <a:r>
              <a:rPr lang="ru-RU" sz="1400" b="1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 порядке межведомственного информационного взаимодействия</a:t>
            </a:r>
            <a:r>
              <a:rPr lang="ru-RU" sz="14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в том числе с использованием единой системы межведомственного электронного взаимодействия, в органах и (или) организациях, в распоряжении которых они находятся,</a:t>
            </a:r>
            <a:endParaRPr sz="1400" b="1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1400" b="1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0" u="none" strike="noStrike" cap="none" spc="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 </a:t>
            </a:r>
            <a:r>
              <a:rPr lang="ru-RU" sz="1400" b="1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(или) представляются заявителем</a:t>
            </a:r>
            <a:r>
              <a:rPr lang="ru-RU" sz="14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установленный срок, в том числе с использованием единого портала государственных и муниципальных услуг. </a:t>
            </a:r>
            <a:endParaRPr sz="1400" b="1" i="0" u="none" strike="noStrike" cap="none" spc="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1400" b="1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Орган социальной защиты населения вправе проверять достоверность</a:t>
            </a:r>
            <a:r>
              <a:rPr lang="ru-RU" sz="14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представленных заявителем документов, а также указанных в заявлении о назначении </a:t>
            </a:r>
            <a:r>
              <a:rPr lang="ru-RU" sz="1400" b="1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сведений</a:t>
            </a:r>
            <a:r>
              <a:rPr lang="ru-RU" sz="1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1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(пункт </a:t>
            </a:r>
            <a:r>
              <a:rPr lang="ru-RU" sz="14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19)</a:t>
            </a:r>
            <a:endParaRPr sz="1400" b="1" i="0" u="none" strike="noStrike" cap="none" spc="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sz="1400" b="1" i="0" u="none" strike="noStrike" cap="none" spc="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4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Заявитель</a:t>
            </a:r>
            <a:r>
              <a:rPr sz="14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несет</a:t>
            </a:r>
            <a:r>
              <a:rPr sz="14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ответственность</a:t>
            </a:r>
            <a:r>
              <a:rPr sz="14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за</a:t>
            </a:r>
            <a:r>
              <a:rPr sz="14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неполноту</a:t>
            </a:r>
            <a:r>
              <a:rPr sz="14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4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недостоверность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документов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сведений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),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указанных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заявлении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о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назначении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соответствии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законодательством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Российской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Федерации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(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пункт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22)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16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endParaRPr lang="ru-RU" sz="1600" b="0" i="0" u="none" strike="noStrike" cap="none" spc="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38606269" name="Прямоугольник 438606268"/>
          <p:cNvSpPr/>
          <p:nvPr/>
        </p:nvSpPr>
        <p:spPr bwMode="auto">
          <a:xfrm>
            <a:off x="222888" y="258408"/>
            <a:ext cx="5881456" cy="649377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00058127" name="Прямоугольник 1000058126"/>
          <p:cNvSpPr/>
          <p:nvPr/>
        </p:nvSpPr>
        <p:spPr bwMode="auto">
          <a:xfrm>
            <a:off x="6510388" y="258408"/>
            <a:ext cx="5466164" cy="649377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74047907" name="Прямоугольник 674047906"/>
          <p:cNvSpPr/>
          <p:nvPr/>
        </p:nvSpPr>
        <p:spPr bwMode="auto">
          <a:xfrm>
            <a:off x="423733" y="3066113"/>
            <a:ext cx="4148265" cy="1030560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0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 электронном виде с использованием единого портала государственных и муниципальных </a:t>
            </a:r>
            <a:r>
              <a:rPr lang="ru-RU" sz="1800" b="0" i="0" u="none" strike="noStrike" cap="none" spc="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услуг</a:t>
            </a:r>
            <a:endParaRPr sz="1800" b="0" i="0" u="none" strike="noStrike" cap="none" spc="0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573913424" name="Прямоугольник 1573913423"/>
          <p:cNvSpPr/>
          <p:nvPr/>
        </p:nvSpPr>
        <p:spPr bwMode="auto">
          <a:xfrm>
            <a:off x="423733" y="4254201"/>
            <a:ext cx="4148265" cy="970508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800" b="0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через многофункциональный центр предоставления государственных и муниципальных услуг</a:t>
            </a:r>
            <a:endParaRPr b="0" dirty="0"/>
          </a:p>
        </p:txBody>
      </p:sp>
      <p:sp>
        <p:nvSpPr>
          <p:cNvPr id="1178279597" name="Прямоугольник 1178279596"/>
          <p:cNvSpPr/>
          <p:nvPr/>
        </p:nvSpPr>
        <p:spPr bwMode="auto">
          <a:xfrm>
            <a:off x="423733" y="5892577"/>
            <a:ext cx="4148265" cy="344735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0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лично</a:t>
            </a:r>
            <a:endParaRPr sz="1800" b="0" i="0" u="none" strike="noStrike" cap="none" spc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endParaRPr/>
          </a:p>
        </p:txBody>
      </p:sp>
      <p:sp>
        <p:nvSpPr>
          <p:cNvPr id="1107954383" name="Выноска со стрелкой вниз 1107954382"/>
          <p:cNvSpPr/>
          <p:nvPr/>
        </p:nvSpPr>
        <p:spPr bwMode="auto">
          <a:xfrm>
            <a:off x="423733" y="2058246"/>
            <a:ext cx="4148265" cy="722682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accent1">
              <a:alpha val="33999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Способы подачи заявлений</a:t>
            </a:r>
            <a:r>
              <a:rPr lang="ru-RU" sz="1800" b="1" i="0" u="none" strike="noStrike" cap="none" spc="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:</a:t>
            </a:r>
            <a:endParaRPr sz="1800" b="1" i="0" u="none" strike="noStrike" cap="none" spc="0" dirty="0">
              <a:solidFill>
                <a:schemeClr val="tx1"/>
              </a:soli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901582249" name="Рисунок 90158224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799860" y="2996952"/>
            <a:ext cx="1013055" cy="1077572"/>
          </a:xfrm>
          <a:prstGeom prst="rect">
            <a:avLst/>
          </a:prstGeom>
        </p:spPr>
      </p:pic>
      <p:pic>
        <p:nvPicPr>
          <p:cNvPr id="500843314" name="Рисунок 50084331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816859" y="4291832"/>
            <a:ext cx="865360" cy="865360"/>
          </a:xfrm>
          <a:prstGeom prst="rect">
            <a:avLst/>
          </a:prstGeom>
        </p:spPr>
      </p:pic>
      <p:pic>
        <p:nvPicPr>
          <p:cNvPr id="1570480107" name="Рисунок 157048010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823344" y="5600945"/>
            <a:ext cx="852391" cy="852391"/>
          </a:xfrm>
          <a:prstGeom prst="rect">
            <a:avLst/>
          </a:prstGeom>
        </p:spPr>
      </p:pic>
      <p:pic>
        <p:nvPicPr>
          <p:cNvPr id="340612708" name="Рисунок 340612707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7908499" y="5224709"/>
            <a:ext cx="2553184" cy="1436165"/>
          </a:xfrm>
          <a:prstGeom prst="rect">
            <a:avLst/>
          </a:prstGeom>
        </p:spPr>
      </p:pic>
      <p:sp>
        <p:nvSpPr>
          <p:cNvPr id="14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8592277" y="6356353"/>
            <a:ext cx="2784309" cy="365125"/>
          </a:xfrm>
        </p:spPr>
        <p:txBody>
          <a:bodyPr/>
          <a:lstStyle/>
          <a:p>
            <a:pPr>
              <a:defRPr/>
            </a:pPr>
            <a:fld id="{B3821F18-44D6-36E9-8B8D-2F50B09C2663}" type="slidenum">
              <a:rPr lang="ru-RU"/>
              <a:t>14</a:t>
            </a:fld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78036459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7" y="126675"/>
            <a:ext cx="10588756" cy="909051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>
              <a:defRPr/>
            </a:pPr>
            <a:r>
              <a:rPr sz="2600" dirty="0" err="1">
                <a:latin typeface="Times New Roman"/>
                <a:ea typeface="Times New Roman"/>
                <a:cs typeface="Times New Roman"/>
              </a:rPr>
              <a:t>Основания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для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отказа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в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назначении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ГСП</a:t>
            </a:r>
            <a:r>
              <a:rPr sz="26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на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основании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 smtClean="0"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.</a:t>
            </a:r>
            <a:r>
              <a:rPr sz="2600" dirty="0" err="1" smtClean="0"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26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(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пункт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25)</a:t>
            </a:r>
            <a:endParaRPr sz="2600" dirty="0">
              <a:latin typeface="Times New Roman"/>
              <a:cs typeface="Times New Roman"/>
            </a:endParaRPr>
          </a:p>
        </p:txBody>
      </p:sp>
      <p:sp>
        <p:nvSpPr>
          <p:cNvPr id="1976397668" name="Объект 2"/>
          <p:cNvSpPr>
            <a:spLocks noGrp="1"/>
          </p:cNvSpPr>
          <p:nvPr>
            <p:ph idx="1"/>
          </p:nvPr>
        </p:nvSpPr>
        <p:spPr bwMode="auto">
          <a:xfrm>
            <a:off x="241383" y="1174441"/>
            <a:ext cx="11762912" cy="5494919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7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а) превышение размера СДД семьи или дохода одиноко проживающего гражданина над величиной прожиточного минимума на душу </a:t>
            </a:r>
            <a:r>
              <a:rPr lang="ru-RU" sz="17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населения</a:t>
            </a:r>
            <a:endParaRPr sz="17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7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б) наличие в заявлении о назначении и (или) документах (сведениях) в том числе в доработанных заявлении о назначении и (или) документах (сведениях) недостоверной и (или) неполной </a:t>
            </a:r>
            <a:r>
              <a:rPr lang="ru-RU" sz="17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информации</a:t>
            </a:r>
            <a:endParaRPr sz="17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7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в) непредставление заявителем документов (сведений), необходимых для назначения </a:t>
            </a:r>
            <a:r>
              <a:rPr lang="ru-RU" sz="17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в </a:t>
            </a:r>
            <a:r>
              <a:rPr lang="ru-RU" sz="17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установленные </a:t>
            </a:r>
            <a:r>
              <a:rPr lang="ru-RU" sz="17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сроки</a:t>
            </a:r>
            <a:endParaRPr sz="17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7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(</a:t>
            </a:r>
            <a:r>
              <a:rPr lang="ru-RU" sz="17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</a:t>
            </a:r>
            <a:r>
              <a:rPr lang="ru-RU" sz="17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)) </a:t>
            </a:r>
            <a:r>
              <a:rPr lang="ru-RU" sz="17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непредставление заявителем в орган социальной защиты населения </a:t>
            </a:r>
            <a:r>
              <a:rPr lang="ru-RU" sz="17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доработанных </a:t>
            </a:r>
            <a:r>
              <a:rPr lang="ru-RU" sz="17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заявления о назначении и (или) документов (сведений)</a:t>
            </a:r>
            <a:endParaRPr sz="17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7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г) отсутствие бюджетных ассигнований на заключение новых социальных контрактов у субъекта РФ в текущем финансовом </a:t>
            </a:r>
            <a:r>
              <a:rPr lang="ru-RU" sz="17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году</a:t>
            </a:r>
            <a:endParaRPr sz="17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7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д) достижение плановой численности получателей </a:t>
            </a:r>
            <a:r>
              <a:rPr lang="ru-RU" sz="17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на </a:t>
            </a:r>
            <a:r>
              <a:rPr lang="ru-RU" sz="17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основании </a:t>
            </a:r>
            <a:r>
              <a:rPr lang="ru-RU" sz="17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endParaRPr sz="17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7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е) </a:t>
            </a:r>
            <a:r>
              <a:rPr lang="ru-RU" sz="17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трудоустройство заявителя </a:t>
            </a:r>
            <a:r>
              <a:rPr lang="ru-RU" sz="17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период рассмотрения заявления о назначении </a:t>
            </a:r>
            <a:r>
              <a:rPr lang="ru-RU" sz="17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</a:t>
            </a:r>
            <a:r>
              <a:rPr lang="ru-RU" sz="17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 поиск </a:t>
            </a:r>
            <a:r>
              <a:rPr lang="ru-RU" sz="17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работы</a:t>
            </a:r>
            <a:endParaRPr sz="17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7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ж) наличие у заявителя (члена его семьи) действующего </a:t>
            </a:r>
            <a:r>
              <a:rPr lang="ru-RU" sz="17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endParaRPr sz="17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7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з) отзыв заявителем заявления о назначении до принятия решения о назначении </a:t>
            </a:r>
            <a:r>
              <a:rPr lang="ru-RU" sz="17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</a:t>
            </a:r>
            <a:endParaRPr sz="17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7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и) отказ заявителя от подписания </a:t>
            </a:r>
            <a:r>
              <a:rPr lang="ru-RU" sz="17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17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7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 его неявка на подписание </a:t>
            </a:r>
            <a:r>
              <a:rPr lang="ru-RU" sz="17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17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7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установленный </a:t>
            </a:r>
            <a:r>
              <a:rPr lang="ru-RU" sz="17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срок</a:t>
            </a:r>
            <a:endParaRPr sz="17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7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к) наличие у заявителя непогашенной задолженности перед органом социальной защиты населения по денежным средствам, выплаченным в соответствии с условиями ранее заключенного </a:t>
            </a:r>
            <a:r>
              <a:rPr lang="ru-RU" sz="17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endParaRPr sz="17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700" b="0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л) отсутствие у заявителя трудной жизненной ситуации или его несоответствие категории семей (одиноко проживающих граждан), которым оказывается ГСП по </a:t>
            </a:r>
            <a:r>
              <a:rPr lang="ru-RU" sz="1700" b="0" i="0" u="none" strike="noStrike" cap="none" spc="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соц.контракту</a:t>
            </a:r>
            <a:r>
              <a:rPr lang="ru-RU" sz="1700" b="0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; </a:t>
            </a:r>
            <a:endParaRPr sz="1700" b="0" i="0" u="none" strike="sngStrike" cap="none" spc="0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7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м) неполучение гражданином сертификата или иного документа, подтверждающего успешное прохождение обучения для развития предпринимательских компетенций, который предоставляется в случае оказании </a:t>
            </a:r>
            <a:r>
              <a:rPr lang="ru-RU" sz="17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</a:t>
            </a:r>
            <a:r>
              <a:rPr lang="ru-RU" sz="17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 развитие </a:t>
            </a:r>
            <a:r>
              <a:rPr lang="ru-RU" sz="17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предпринимательства</a:t>
            </a:r>
            <a:endParaRPr sz="17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671997403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3821F18-44D6-36E9-8B8D-2F50B09C2663}" type="slidenum">
              <a:rPr lang="ru-RU"/>
              <a:t>15</a:t>
            </a:fld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90403421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7" y="44624"/>
            <a:ext cx="10588755" cy="909050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>
              <a:defRPr/>
            </a:pPr>
            <a:r>
              <a:rPr sz="2600" dirty="0" err="1">
                <a:latin typeface="Times New Roman"/>
                <a:ea typeface="Times New Roman"/>
                <a:cs typeface="Times New Roman"/>
              </a:rPr>
              <a:t>Основания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для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отказа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в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назначении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ГСП</a:t>
            </a:r>
            <a:r>
              <a:rPr sz="26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на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основании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 err="1" smtClean="0"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2600" dirty="0" smtClean="0">
                <a:latin typeface="Times New Roman"/>
                <a:ea typeface="Times New Roman"/>
                <a:cs typeface="Times New Roman"/>
              </a:rPr>
              <a:t>.</a:t>
            </a:r>
            <a:r>
              <a:rPr sz="2600" dirty="0" err="1" smtClean="0"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26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(</a:t>
            </a:r>
            <a:r>
              <a:rPr sz="2600" dirty="0" err="1">
                <a:latin typeface="Times New Roman"/>
                <a:ea typeface="Times New Roman"/>
                <a:cs typeface="Times New Roman"/>
              </a:rPr>
              <a:t>пункт</a:t>
            </a:r>
            <a:r>
              <a:rPr sz="2600" dirty="0">
                <a:latin typeface="Times New Roman"/>
                <a:ea typeface="Times New Roman"/>
                <a:cs typeface="Times New Roman"/>
              </a:rPr>
              <a:t> 25)</a:t>
            </a:r>
            <a:endParaRPr sz="2600" dirty="0">
              <a:latin typeface="Times New Roman"/>
              <a:cs typeface="Times New Roman"/>
            </a:endParaRPr>
          </a:p>
        </p:txBody>
      </p:sp>
      <p:sp>
        <p:nvSpPr>
          <p:cNvPr id="426965841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FD29CDC-9F48-2D31-0B53-A842D3204A0F}" type="slidenum">
              <a:rPr lang="ru-RU"/>
              <a:t>16</a:t>
            </a:fld>
            <a:endParaRPr/>
          </a:p>
        </p:txBody>
      </p:sp>
      <p:sp>
        <p:nvSpPr>
          <p:cNvPr id="1465801803" name=" 1465801802"/>
          <p:cNvSpPr/>
          <p:nvPr/>
        </p:nvSpPr>
        <p:spPr bwMode="auto">
          <a:xfrm>
            <a:off x="309159" y="980728"/>
            <a:ext cx="11579930" cy="5012279"/>
          </a:xfr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н)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отказ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заявителя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прохождения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тестирования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определения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уровня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предпринимательских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компетенций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оказании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ГСП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направлению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7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"</a:t>
            </a:r>
            <a:r>
              <a:rPr sz="17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Организация</a:t>
            </a:r>
            <a:r>
              <a:rPr sz="17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индивидуальной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предпринимательской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деятельности</a:t>
            </a:r>
            <a:r>
              <a:rPr lang="ru-RU" sz="17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"</a:t>
            </a:r>
            <a:endParaRPr sz="17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о)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регистрация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заявления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о </a:t>
            </a:r>
            <a:r>
              <a:rPr sz="17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назначении</a:t>
            </a:r>
            <a:r>
              <a:rPr lang="ru-RU" sz="17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органом</a:t>
            </a:r>
            <a:r>
              <a:rPr sz="17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защиты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населения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ДРУГОГО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субъекта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7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РФ, </a:t>
            </a:r>
            <a:r>
              <a:rPr lang="ru-RU" sz="17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котором гражданин зарегистрирован (зарегистрируется) в качестве </a:t>
            </a:r>
            <a:r>
              <a:rPr lang="ru-RU" sz="17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ИП или </a:t>
            </a:r>
            <a:r>
              <a:rPr lang="ru-RU" sz="17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котором гражданин осуществляет (планирует осуществлять) свою деятельность в качестве налогоплательщика </a:t>
            </a:r>
            <a:r>
              <a:rPr lang="ru-RU" sz="17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налога на профессиональный доход</a:t>
            </a:r>
            <a:endParaRPr sz="17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r>
              <a:rPr sz="17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п) </a:t>
            </a:r>
            <a:r>
              <a:rPr sz="17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согласованное</a:t>
            </a:r>
            <a:r>
              <a:rPr sz="17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мнение</a:t>
            </a:r>
            <a:r>
              <a:rPr sz="17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межведомственной</a:t>
            </a:r>
            <a:r>
              <a:rPr sz="17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комиссии</a:t>
            </a:r>
            <a:r>
              <a:rPr sz="17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о </a:t>
            </a:r>
            <a:r>
              <a:rPr sz="17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неодобрении</a:t>
            </a:r>
            <a:r>
              <a:rPr sz="17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700" b="0" i="0" u="none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700" b="0" i="0" u="none" dirty="0" err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17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7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программы</a:t>
            </a:r>
            <a:r>
              <a:rPr sz="17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7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адаптации</a:t>
            </a:r>
            <a:r>
              <a:rPr sz="17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7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прилагаемых</a:t>
            </a:r>
            <a:r>
              <a:rPr sz="17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к </a:t>
            </a:r>
            <a:r>
              <a:rPr sz="17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ней</a:t>
            </a:r>
            <a:r>
              <a:rPr sz="17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материалов</a:t>
            </a:r>
            <a:r>
              <a:rPr sz="17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, а </a:t>
            </a:r>
            <a:r>
              <a:rPr sz="17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также</a:t>
            </a:r>
            <a:r>
              <a:rPr sz="17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бизнес-плана</a:t>
            </a:r>
            <a:r>
              <a:rPr sz="17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7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сметы</a:t>
            </a:r>
            <a:r>
              <a:rPr sz="17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расходов</a:t>
            </a:r>
            <a:r>
              <a:rPr sz="1700" b="0" i="0" u="none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)</a:t>
            </a:r>
            <a:endParaRPr sz="1700" b="0" i="0" u="none" dirty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р)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получение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заявителем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органов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занятости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населения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единовременной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финансовой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помощи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содействие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началу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осуществления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предпринимательской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деятельности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безработными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гражданами</a:t>
            </a:r>
            <a:endParaRPr sz="17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с)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подача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заявления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о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назначении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гражданином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его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семьей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 в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период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проведения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мониторинга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условий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жизни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семьи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одиноко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проживающего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гражданина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завершении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ранее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заключенного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7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7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endParaRPr sz="17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т)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подача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заявления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о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назначении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лицом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признанным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судом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недееспособным</a:t>
            </a:r>
            <a:endParaRPr sz="17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у)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наличие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у </a:t>
            </a:r>
            <a:r>
              <a:rPr sz="17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граждан</a:t>
            </a:r>
            <a:r>
              <a:rPr lang="ru-RU" sz="17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</a:t>
            </a:r>
            <a:r>
              <a:rPr sz="17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участников</a:t>
            </a:r>
            <a:r>
              <a:rPr sz="17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СВО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завершенного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действующего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7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7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endParaRPr sz="17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r>
              <a:rPr sz="17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ф) </a:t>
            </a:r>
            <a:r>
              <a:rPr sz="17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несоответствие</a:t>
            </a:r>
            <a:r>
              <a:rPr sz="17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направления</a:t>
            </a:r>
            <a:r>
              <a:rPr sz="17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деятельности</a:t>
            </a:r>
            <a:r>
              <a:rPr sz="17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7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указанного</a:t>
            </a:r>
            <a:r>
              <a:rPr sz="17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7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бизнес-плане</a:t>
            </a:r>
            <a:r>
              <a:rPr sz="17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7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приоритетным</a:t>
            </a:r>
            <a:r>
              <a:rPr sz="17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направлениям</a:t>
            </a:r>
            <a:r>
              <a:rPr sz="17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деятельности</a:t>
            </a:r>
            <a:endParaRPr sz="1700" b="0" i="0" u="none" dirty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х)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подача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заявления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о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назначении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гражданином</a:t>
            </a:r>
            <a:r>
              <a:rPr lang="ru-RU" sz="17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</a:t>
            </a:r>
            <a:r>
              <a:rPr sz="17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участником</a:t>
            </a:r>
            <a:r>
              <a:rPr sz="17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СВО,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который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ранее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отказался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права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ГСП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соц.контркту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;</a:t>
            </a:r>
          </a:p>
          <a:p>
            <a:pPr>
              <a:defRPr/>
            </a:pP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ц)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непредставление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гражданином</a:t>
            </a:r>
            <a:r>
              <a:rPr lang="ru-RU" sz="17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</a:t>
            </a:r>
            <a:r>
              <a:rPr sz="17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участником</a:t>
            </a:r>
            <a:r>
              <a:rPr sz="17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СВО,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рекомендации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заключение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7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7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выдаваемой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Государственным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фондом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поддержки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участников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специальной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военной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операции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"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Защитники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Отечества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" ;</a:t>
            </a:r>
          </a:p>
          <a:p>
            <a:pPr>
              <a:defRPr/>
            </a:pP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ч)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подача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заявления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о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назначении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новой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супругой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супругом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гражданина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участника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СВО,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который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ранее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отказался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права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7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</a:t>
            </a:r>
            <a:r>
              <a:rPr sz="17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7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основании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7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7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17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соответствии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sz="17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настоящи</a:t>
            </a:r>
            <a:r>
              <a:rPr lang="ru-RU" sz="17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ми</a:t>
            </a:r>
            <a:r>
              <a:rPr sz="17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Правил</a:t>
            </a:r>
            <a:r>
              <a:rPr lang="ru-RU" sz="17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ами</a:t>
            </a:r>
            <a:r>
              <a:rPr sz="17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пользу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своей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предыдущей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супруги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супруга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), в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целях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реализации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мероприятия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7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указанного</a:t>
            </a:r>
            <a:r>
              <a:rPr sz="17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7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настоящих</a:t>
            </a:r>
            <a:r>
              <a:rPr sz="17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7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Правил</a:t>
            </a:r>
            <a:r>
              <a:rPr lang="ru-RU" sz="17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ах</a:t>
            </a:r>
            <a:endParaRPr sz="17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75576691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7" y="274636"/>
            <a:ext cx="10588755" cy="550862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sz="2600">
                <a:latin typeface="Times New Roman"/>
                <a:ea typeface="Times New Roman"/>
                <a:cs typeface="Times New Roman"/>
              </a:rPr>
              <a:t>ДОПОЛНИТЕЛЬНЫЕ основания для отказа </a:t>
            </a:r>
            <a:r>
              <a:rPr lang="ru-RU" sz="2600" b="1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(пункт 26)</a:t>
            </a:r>
            <a:endParaRPr lang="ru-RU" sz="2600" b="1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698518996" name="Объект 2"/>
          <p:cNvSpPr>
            <a:spLocks noGrp="1"/>
          </p:cNvSpPr>
          <p:nvPr>
            <p:ph idx="1"/>
          </p:nvPr>
        </p:nvSpPr>
        <p:spPr bwMode="auto">
          <a:xfrm>
            <a:off x="185897" y="952498"/>
            <a:ext cx="11815598" cy="5768976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а) наличие завершенного </a:t>
            </a:r>
            <a:r>
              <a:rPr lang="ru-RU" sz="14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 мероприятиям по поиску работы и по иным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мероприятиям</a:t>
            </a:r>
            <a:endParaRPr sz="14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б) непредставление заявителем в орган социальной защиты населения документов (сведений), необходимых для контроля реализации ранее заключенного </a:t>
            </a:r>
            <a:r>
              <a:rPr lang="ru-RU" sz="14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endParaRPr sz="14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в) прекращение трудовой деятельности на срок более чем один месяц в период действия ранее заключенного </a:t>
            </a:r>
            <a:r>
              <a:rPr lang="ru-RU" sz="14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поиску работы (за исключением уважительных причин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</a:t>
            </a:r>
            <a:endParaRPr sz="14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г) прекращение трудовой деятельности в течение 12 месяцев со дня окончания срока действия ранее заключенного </a:t>
            </a:r>
            <a:r>
              <a:rPr lang="ru-RU" sz="14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 поиску работы (за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исключением уважительных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причин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);</a:t>
            </a:r>
            <a:endParaRPr sz="14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д) прекращение государственной регистрации в качестве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ИП или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снятие заявителя, не являющегося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ИП,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 учета в налоговом органе в качестве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НПД в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период действия ранее заключенного социального контракта по ИП или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ЛПХ</a:t>
            </a:r>
            <a:endParaRPr sz="14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е) прекращение государственной регистрации в качестве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ИП или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снятие заявителя, не являющегося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ИП,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 учета в налоговом органе в качестве налогоплательщика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НПД в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течение 12 месяцев со дня окончания срока действия ранее заключенного </a:t>
            </a:r>
            <a:r>
              <a:rPr lang="ru-RU" sz="14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 ИП или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ЛПХ</a:t>
            </a:r>
            <a:endParaRPr sz="14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ж) нецелевое использование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на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основании </a:t>
            </a:r>
            <a:r>
              <a:rPr lang="ru-RU" sz="14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денежных средств, выплаченных в соответствии с условиями ранее заключенного </a:t>
            </a:r>
            <a:r>
              <a:rPr lang="ru-RU" sz="14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 ИП, ЛПХ или иным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мероприятиям</a:t>
            </a:r>
            <a:endParaRPr sz="14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з) неисполнение (несвоевременное исполнение) получателем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на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основании </a:t>
            </a:r>
            <a:r>
              <a:rPr lang="ru-RU" sz="14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мероприятий программы социальной адаптации по причинам, не являющимся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уважительными</a:t>
            </a:r>
            <a:endParaRPr sz="14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и) полное отсутствие налоговых отчислений в течение 12 месяцев со дня окончания срока действия ранее заключенного </a:t>
            </a:r>
            <a:r>
              <a:rPr lang="ru-RU" sz="14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 ИП или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ЛПХ</a:t>
            </a:r>
            <a:endParaRPr sz="14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к) непредставление заявителем в орган социальной защиты населения документов (сведений), необходимых для осуществления мониторинга условий жизни семьи (одиноко проживающего гражданина) со дня окончания срока действия ранее заключенного </a:t>
            </a:r>
            <a:r>
              <a:rPr lang="ru-RU" sz="14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endParaRPr lang="ru-RU" sz="1400" b="0" i="0" u="none" strike="noStrike" cap="none" spc="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endParaRPr sz="14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400" b="1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Обстоятельства, указанные в  – подпунктах а-в, д, ж, з  являются дополнительными основаниями для отказа в течение 12 месяцев со дня окончания срока действия ранее заключенного </a:t>
            </a:r>
            <a:r>
              <a:rPr lang="ru-RU" sz="1400" b="1" i="0" u="none" strike="noStrike" cap="none" spc="0" dirty="0" err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endParaRPr sz="1400" b="1" i="0" u="none" strike="noStrike" cap="none" spc="0" dirty="0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400" b="1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Обстоятельства, указанные в подпунктах г, е, и, к, являются дополнительными основаниями для отказа в течение 12 месяцев начиная со дня окончания мониторинга условий жизни </a:t>
            </a:r>
            <a:r>
              <a:rPr lang="ru-RU" sz="1400" b="1" i="0" u="none" strike="noStrike" cap="none" spc="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семьи</a:t>
            </a:r>
            <a:endParaRPr sz="1400" b="1" i="0" u="none" strike="noStrike" cap="none" spc="0" dirty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273087187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32FCC936-653E-62DC-151C-97F61A161948}" type="slidenum">
              <a:rPr lang="ru-RU"/>
              <a:t>17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52101308" name="Объект 2"/>
          <p:cNvSpPr>
            <a:spLocks noGrp="1"/>
          </p:cNvSpPr>
          <p:nvPr>
            <p:ph idx="1"/>
          </p:nvPr>
        </p:nvSpPr>
        <p:spPr bwMode="auto">
          <a:xfrm>
            <a:off x="5501412" y="2164435"/>
            <a:ext cx="6371577" cy="4133664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90000" lnSpcReduction="2000"/>
          </a:bodyPr>
          <a:lstStyle/>
          <a:p>
            <a:pPr marL="0" indent="0">
              <a:lnSpc>
                <a:spcPct val="114999"/>
              </a:lnSpc>
              <a:buFont typeface="Arial"/>
              <a:buNone/>
              <a:defRPr/>
            </a:pPr>
            <a:r>
              <a:rPr dirty="0"/>
              <a:t>  </a:t>
            </a:r>
            <a:r>
              <a:rPr sz="18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Продление</a:t>
            </a:r>
            <a:r>
              <a:rPr sz="18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срока</a:t>
            </a:r>
            <a:r>
              <a:rPr sz="18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8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20 </a:t>
            </a:r>
            <a:r>
              <a:rPr sz="18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рабочих</a:t>
            </a:r>
            <a:r>
              <a:rPr sz="18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дней</a:t>
            </a:r>
            <a:r>
              <a:rPr sz="18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возможно</a:t>
            </a:r>
            <a:r>
              <a:rPr sz="18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8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следующих</a:t>
            </a:r>
            <a:r>
              <a:rPr sz="18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случаях</a:t>
            </a:r>
            <a:r>
              <a:rPr sz="18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:</a:t>
            </a:r>
            <a:endParaRPr sz="1800" dirty="0"/>
          </a:p>
          <a:p>
            <a:pPr marL="0" indent="0">
              <a:lnSpc>
                <a:spcPct val="114999"/>
              </a:lnSpc>
              <a:buFont typeface="Arial"/>
              <a:buNone/>
              <a:defRPr/>
            </a:pPr>
            <a:r>
              <a:rPr sz="18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а)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необходимость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проведения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дополнительной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проверки</a:t>
            </a:r>
            <a:r>
              <a:rPr sz="18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8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комиссионного</a:t>
            </a:r>
            <a:r>
              <a:rPr sz="18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обследования</a:t>
            </a:r>
            <a:r>
              <a:rPr sz="18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 </a:t>
            </a:r>
            <a:r>
              <a:rPr sz="18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органом</a:t>
            </a:r>
            <a:r>
              <a:rPr sz="18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8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защиты</a:t>
            </a:r>
            <a:r>
              <a:rPr sz="18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населения</a:t>
            </a:r>
            <a:r>
              <a:rPr sz="18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представленных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заявителем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документов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сведений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</a:t>
            </a:r>
            <a:r>
              <a:rPr sz="18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;</a:t>
            </a:r>
          </a:p>
          <a:p>
            <a:pPr marL="0" indent="0">
              <a:lnSpc>
                <a:spcPct val="114999"/>
              </a:lnSpc>
              <a:buFont typeface="Arial"/>
              <a:buNone/>
              <a:defRPr/>
            </a:pPr>
            <a:r>
              <a:rPr sz="18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б)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непоступление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документов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сведений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</a:t>
            </a:r>
            <a:r>
              <a:rPr sz="18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8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запрашиваемых</a:t>
            </a:r>
            <a:r>
              <a:rPr sz="18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рамках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межведомственного</a:t>
            </a:r>
            <a:r>
              <a:rPr sz="18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электронного</a:t>
            </a:r>
            <a:r>
              <a:rPr sz="18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взаимодействия</a:t>
            </a:r>
            <a:r>
              <a:rPr sz="18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8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установленный</a:t>
            </a:r>
            <a:r>
              <a:rPr sz="18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срок</a:t>
            </a:r>
            <a:r>
              <a:rPr sz="18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; </a:t>
            </a:r>
          </a:p>
          <a:p>
            <a:pPr marL="0" indent="0">
              <a:lnSpc>
                <a:spcPct val="114999"/>
              </a:lnSpc>
              <a:buFont typeface="Arial"/>
              <a:buNone/>
              <a:defRPr/>
            </a:pPr>
            <a:r>
              <a:rPr sz="18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в)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необходимость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прохождения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тестирования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определения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уровня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предпринимательских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компетенций</a:t>
            </a:r>
            <a:r>
              <a:rPr sz="18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;  </a:t>
            </a:r>
          </a:p>
          <a:p>
            <a:pPr marL="0" indent="0">
              <a:lnSpc>
                <a:spcPct val="114999"/>
              </a:lnSpc>
              <a:buFont typeface="Arial"/>
              <a:buNone/>
              <a:defRPr/>
            </a:pPr>
            <a:r>
              <a:rPr sz="18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г)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необходимость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прохождения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обучения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развития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предпринимательских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компетенций</a:t>
            </a:r>
            <a:r>
              <a:rPr sz="18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marL="0" indent="0">
              <a:lnSpc>
                <a:spcPct val="114999"/>
              </a:lnSpc>
              <a:buFont typeface="Arial"/>
              <a:buNone/>
              <a:defRPr/>
            </a:pPr>
            <a:r>
              <a:rPr sz="18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д)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необходимость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подготовки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доработки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бизнес-плана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</a:t>
            </a:r>
            <a:r>
              <a:rPr sz="18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подаче</a:t>
            </a:r>
            <a:r>
              <a:rPr sz="18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заявления</a:t>
            </a:r>
            <a:r>
              <a:rPr sz="18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о </a:t>
            </a:r>
            <a:r>
              <a:rPr sz="18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назначении</a:t>
            </a:r>
            <a:r>
              <a:rPr sz="18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ГСП </a:t>
            </a:r>
            <a:r>
              <a:rPr sz="18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8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соц.контракту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8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ИП </a:t>
            </a:r>
            <a:endParaRPr dirty="0"/>
          </a:p>
        </p:txBody>
      </p:sp>
      <p:sp>
        <p:nvSpPr>
          <p:cNvPr id="1064378907" name="Заголовок 1"/>
          <p:cNvSpPr>
            <a:spLocks noGrp="1"/>
          </p:cNvSpPr>
          <p:nvPr/>
        </p:nvSpPr>
        <p:spPr bwMode="auto">
          <a:xfrm>
            <a:off x="7029101" y="140563"/>
            <a:ext cx="5005720" cy="1143000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>
            <a:lvl1pPr algn="ctr" defTabSz="914400">
              <a:spcBef>
                <a:spcPts val="0"/>
              </a:spcBef>
              <a:buNone/>
              <a:defRPr sz="4400" b="1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Arial"/>
              </a:defRPr>
            </a:lvl1pPr>
          </a:lstStyle>
          <a:p>
            <a:pPr>
              <a:defRPr/>
            </a:pPr>
            <a:r>
              <a:rPr sz="2400">
                <a:latin typeface="Times New Roman"/>
                <a:ea typeface="Times New Roman"/>
                <a:cs typeface="Times New Roman"/>
              </a:rPr>
              <a:t> 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010888440" name="Блок-схема: альтернативный процесс 2010888439"/>
          <p:cNvSpPr/>
          <p:nvPr/>
        </p:nvSpPr>
        <p:spPr bwMode="auto">
          <a:xfrm>
            <a:off x="722257" y="175703"/>
            <a:ext cx="5705752" cy="1054223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ctr">
              <a:defRPr/>
            </a:pPr>
            <a:r>
              <a:rPr sz="2000" b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Срок принятия органами социальной защиты решения</a:t>
            </a:r>
            <a:r>
              <a:rPr sz="20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о назначении либо отказе в назначении ГСП по соц.контракту (пункт 28)</a:t>
            </a:r>
            <a:endParaRPr sz="2000" b="1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708194394" name="Блок-схема: альтернативный процесс 1708194393"/>
          <p:cNvSpPr/>
          <p:nvPr/>
        </p:nvSpPr>
        <p:spPr bwMode="auto">
          <a:xfrm>
            <a:off x="7608467" y="194198"/>
            <a:ext cx="3846990" cy="1035727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ctr">
              <a:defRPr/>
            </a:pPr>
            <a:r>
              <a:rPr lang="ru-RU" sz="2000" b="1" i="0" u="none" strike="noStrike" cap="none" spc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10 рабочих дней со дня регистрации заявления</a:t>
            </a:r>
            <a:endParaRPr/>
          </a:p>
        </p:txBody>
      </p:sp>
      <p:sp>
        <p:nvSpPr>
          <p:cNvPr id="632182383" name="Стрелка вправо 632182382"/>
          <p:cNvSpPr/>
          <p:nvPr/>
        </p:nvSpPr>
        <p:spPr bwMode="auto">
          <a:xfrm>
            <a:off x="6552851" y="601092"/>
            <a:ext cx="952499" cy="27742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32775466" name="Блок-схема: альтернативный процесс 332775465"/>
          <p:cNvSpPr/>
          <p:nvPr/>
        </p:nvSpPr>
        <p:spPr bwMode="auto">
          <a:xfrm>
            <a:off x="691507" y="2698575"/>
            <a:ext cx="3846989" cy="3682753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ctr">
              <a:defRPr/>
            </a:pPr>
            <a:endParaRPr/>
          </a:p>
        </p:txBody>
      </p:sp>
      <p:sp>
        <p:nvSpPr>
          <p:cNvPr id="1072286478" name="TextBox 1072286477"/>
          <p:cNvSpPr txBox="1"/>
          <p:nvPr/>
        </p:nvSpPr>
        <p:spPr bwMode="auto">
          <a:xfrm>
            <a:off x="879945" y="2907144"/>
            <a:ext cx="3473712" cy="332591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spAutoFit/>
          </a:bodyPr>
          <a:lstStyle/>
          <a:p>
            <a:pPr algn="ctr">
              <a:lnSpc>
                <a:spcPct val="114999"/>
              </a:lnSpc>
              <a:defRPr/>
            </a:pP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Не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позднее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1 </a:t>
            </a: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рабочего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дня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со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дня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принятия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решения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 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заявителю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направляется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соответствующее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уведомление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b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 </a:t>
            </a:r>
            <a:r>
              <a:rPr sz="16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решением</a:t>
            </a: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sz="16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пункт</a:t>
            </a:r>
            <a:r>
              <a:rPr sz="16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29)</a:t>
            </a:r>
          </a:p>
          <a:p>
            <a:pPr algn="ctr">
              <a:lnSpc>
                <a:spcPct val="114999"/>
              </a:lnSpc>
              <a:defRPr/>
            </a:pPr>
            <a:endParaRPr sz="16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lnSpc>
                <a:spcPct val="114999"/>
              </a:lnSpc>
              <a:defRPr/>
            </a:pP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случае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принятия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решения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отказе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назначении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</a:t>
            </a:r>
            <a:r>
              <a:rPr sz="16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основании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6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</a:t>
            </a:r>
            <a:r>
              <a:rPr lang="ru-RU"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а, </a:t>
            </a:r>
            <a:r>
              <a:rPr sz="16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указанное</a:t>
            </a:r>
            <a:r>
              <a:rPr sz="16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уведомление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направляется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указанием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аргументированного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обоснования</a:t>
            </a:r>
            <a:endParaRPr sz="1600" dirty="0"/>
          </a:p>
        </p:txBody>
      </p:sp>
      <p:sp>
        <p:nvSpPr>
          <p:cNvPr id="1729585991" name="Блок-схема: альтернативный процесс 1729585990"/>
          <p:cNvSpPr/>
          <p:nvPr/>
        </p:nvSpPr>
        <p:spPr bwMode="auto">
          <a:xfrm>
            <a:off x="5339579" y="2164435"/>
            <a:ext cx="6695242" cy="4216893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65708252" name="Стрелка вправо 1365708251"/>
          <p:cNvSpPr/>
          <p:nvPr/>
        </p:nvSpPr>
        <p:spPr bwMode="auto">
          <a:xfrm rot="5399976">
            <a:off x="8724864" y="1583434"/>
            <a:ext cx="777286" cy="177543"/>
          </a:xfrm>
          <a:prstGeom prst="rightArrow">
            <a:avLst>
              <a:gd name="adj1" fmla="val 87993"/>
              <a:gd name="adj2" fmla="val 88546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4898422" name="Стрелка вправо 104898421"/>
          <p:cNvSpPr/>
          <p:nvPr/>
        </p:nvSpPr>
        <p:spPr bwMode="auto">
          <a:xfrm rot="9461227" flipV="1">
            <a:off x="4140947" y="1765038"/>
            <a:ext cx="3609324" cy="258032"/>
          </a:xfrm>
          <a:prstGeom prst="rightArrow">
            <a:avLst>
              <a:gd name="adj1" fmla="val 49872"/>
              <a:gd name="adj2" fmla="val 50000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75045336" name="Стрелка вправо 1075045335"/>
          <p:cNvSpPr/>
          <p:nvPr/>
        </p:nvSpPr>
        <p:spPr bwMode="auto">
          <a:xfrm rot="10799989">
            <a:off x="4525607" y="4429587"/>
            <a:ext cx="813972" cy="277426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2750164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08F2BF1-9AAA-83B6-04B1-B43E97510D6C}" type="slidenum">
              <a:rPr lang="ru-RU"/>
              <a:t>18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65844185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8" y="154419"/>
            <a:ext cx="10588756" cy="696357"/>
          </a:xfrm>
        </p:spPr>
        <p:txBody>
          <a:bodyPr/>
          <a:lstStyle/>
          <a:p>
            <a:pPr>
              <a:defRPr/>
            </a:pPr>
            <a:r>
              <a:rPr sz="2400" b="1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Решение о прекращении ГСП по соц.контракту (пункт 31)</a:t>
            </a:r>
            <a:endParaRPr sz="2400" b="1">
              <a:latin typeface="Times New Roman"/>
              <a:cs typeface="Times New Roman"/>
            </a:endParaRPr>
          </a:p>
        </p:txBody>
      </p:sp>
      <p:sp>
        <p:nvSpPr>
          <p:cNvPr id="1747133293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97DA0C4-614B-5ECC-C544-F514B45650F2}" type="slidenum">
              <a:rPr lang="ru-RU"/>
              <a:t>19</a:t>
            </a:fld>
            <a:endParaRPr/>
          </a:p>
        </p:txBody>
      </p:sp>
      <p:sp>
        <p:nvSpPr>
          <p:cNvPr id="1051416393" name="TextBox 1051416392"/>
          <p:cNvSpPr txBox="1"/>
          <p:nvPr/>
        </p:nvSpPr>
        <p:spPr bwMode="auto">
          <a:xfrm>
            <a:off x="2964575" y="-3785432"/>
            <a:ext cx="6263567" cy="3661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270714751" name="Блок-схема: альтернативный процесс 270714750"/>
          <p:cNvSpPr/>
          <p:nvPr/>
        </p:nvSpPr>
        <p:spPr bwMode="auto">
          <a:xfrm>
            <a:off x="167401" y="851656"/>
            <a:ext cx="11883128" cy="5385656"/>
          </a:xfrm>
          <a:prstGeom prst="flowChartAlternateProcess">
            <a:avLst/>
          </a:prstGeom>
          <a:solidFill>
            <a:schemeClr val="accent1">
              <a:alpha val="33999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6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а) государственная регистрация смерти (объявление умершим, признание безвестно отсутствующим) </a:t>
            </a:r>
            <a:r>
              <a:rPr lang="ru-RU" sz="16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получателя</a:t>
            </a:r>
            <a:endParaRPr sz="16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6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б) признание судом получателя  недееспособным или ограниченно </a:t>
            </a:r>
            <a:r>
              <a:rPr lang="ru-RU" sz="16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дееспособным</a:t>
            </a:r>
            <a:endParaRPr sz="16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6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в) объявление в розыск </a:t>
            </a:r>
            <a:r>
              <a:rPr lang="ru-RU" sz="16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получателя</a:t>
            </a:r>
            <a:endParaRPr sz="16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6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г) выявление факта представления получателем документов (сведений), содержащих неполную и (или) недостоверную информацию, если это влечет утрату права на </a:t>
            </a:r>
            <a:r>
              <a:rPr lang="ru-RU" sz="16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на </a:t>
            </a:r>
            <a:r>
              <a:rPr lang="ru-RU" sz="16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основании </a:t>
            </a:r>
            <a:r>
              <a:rPr lang="ru-RU" sz="16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endParaRPr sz="16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6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д) направление получателя  в места лишения свободы для отбытия наказания или применение в его отношении меры пресечения в виде заключения под </a:t>
            </a:r>
            <a:r>
              <a:rPr lang="ru-RU" sz="16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стражу</a:t>
            </a:r>
            <a:endParaRPr sz="16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6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е) направление получателя на принудительное лечение по решению </a:t>
            </a:r>
            <a:r>
              <a:rPr lang="ru-RU" sz="16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суда</a:t>
            </a:r>
            <a:endParaRPr sz="16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6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ж) переезд получателя на постоянное место жительства (место пребывания) в другой субъект </a:t>
            </a:r>
            <a:r>
              <a:rPr lang="ru-RU" sz="16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РФ</a:t>
            </a:r>
            <a:endParaRPr sz="16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6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з) нецелевое использование получателем  средств </a:t>
            </a:r>
            <a:r>
              <a:rPr lang="ru-RU" sz="16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на </a:t>
            </a:r>
            <a:r>
              <a:rPr lang="ru-RU" sz="16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основании </a:t>
            </a:r>
            <a:r>
              <a:rPr lang="ru-RU" sz="16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endParaRPr sz="16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6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и) неисполнение мероприятий, предусмотренных программой социальной адаптации, получателем </a:t>
            </a:r>
            <a:r>
              <a:rPr lang="ru-RU" sz="16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 </a:t>
            </a:r>
            <a:r>
              <a:rPr lang="ru-RU" sz="16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причинам, не являющимся </a:t>
            </a:r>
            <a:r>
              <a:rPr lang="ru-RU" sz="16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уважительными</a:t>
            </a:r>
            <a:endParaRPr sz="16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6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к) прекращение осуществления гражданином трудовой деятельности в рамках трудового договора (служебного контракта), заключенного в период действия </a:t>
            </a:r>
            <a:r>
              <a:rPr lang="ru-RU" sz="16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endParaRPr sz="16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6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 (</a:t>
            </a:r>
            <a:r>
              <a:rPr lang="ru-RU" sz="16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1)) прекращение государственной регистрации в качестве </a:t>
            </a:r>
            <a:r>
              <a:rPr lang="ru-RU" sz="16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ИП либо </a:t>
            </a:r>
            <a:r>
              <a:rPr lang="ru-RU" sz="16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снятие гражданина, не являющегося </a:t>
            </a:r>
            <a:r>
              <a:rPr lang="ru-RU" sz="16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ИП, </a:t>
            </a:r>
            <a:r>
              <a:rPr lang="ru-RU" sz="16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 учета в налоговом органе в качестве </a:t>
            </a:r>
            <a:r>
              <a:rPr lang="ru-RU" sz="16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налогоплательщика НПД в </a:t>
            </a:r>
            <a:r>
              <a:rPr lang="ru-RU" sz="16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период действия </a:t>
            </a:r>
            <a:r>
              <a:rPr lang="ru-RU" sz="16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endParaRPr lang="ru-RU" sz="1600" b="0" i="0" u="none" strike="noStrike" cap="none" spc="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6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 (</a:t>
            </a:r>
            <a:r>
              <a:rPr lang="ru-RU" sz="16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2)) выявление наличия оснований для отказа в назначении </a:t>
            </a:r>
            <a:r>
              <a:rPr lang="ru-RU" sz="16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на </a:t>
            </a:r>
            <a:r>
              <a:rPr lang="ru-RU" sz="16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основании </a:t>
            </a:r>
            <a:r>
              <a:rPr lang="ru-RU" sz="16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16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в расчетном периоде на дату подачи заявления о назначении</a:t>
            </a:r>
            <a:endParaRPr sz="16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6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л) получение органом социальной защиты населения от гражданина заявления о прекращении</a:t>
            </a:r>
            <a:endParaRPr sz="16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ru-RU" sz="16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м) отказ заявителя от подписания дополнительного соглашения к социальному контракту </a:t>
            </a:r>
            <a:endParaRPr sz="16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849"/>
              </a:spcAft>
              <a:buFont typeface="Arial"/>
              <a:buNone/>
              <a:defRPr/>
            </a:pPr>
            <a:endParaRPr sz="13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sz="1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100000">
              <a:srgbClr val="FFFF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18317991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8" y="1694151"/>
            <a:ext cx="10588756" cy="661458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400" b="1" i="0" u="none" strike="noStrike" cap="none" spc="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Право на </a:t>
            </a:r>
            <a:r>
              <a:rPr lang="ru-RU" sz="2400" b="1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ГСП по </a:t>
            </a:r>
            <a:r>
              <a:rPr lang="ru-RU" sz="2400" b="1" i="0" u="none" strike="noStrike" cap="none" spc="0" dirty="0" err="1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соц.контракту</a:t>
            </a:r>
            <a:r>
              <a:rPr lang="ru-RU" sz="2400" b="1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возникает: </a:t>
            </a:r>
            <a:br>
              <a:rPr lang="ru-RU" sz="2400" b="1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400" b="1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(пункт 3</a:t>
            </a:r>
            <a:r>
              <a:rPr lang="ru-RU" sz="2400" b="1" i="0" u="none" strike="noStrike" cap="none" spc="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)</a:t>
            </a:r>
            <a:endParaRPr lang="ru-RU" sz="2400" b="1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103385446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C3BB055-BC70-24B3-E9DA-C74344BC1A03}" type="slidenum">
              <a:rPr lang="ru-RU"/>
              <a:t>2</a:t>
            </a:fld>
            <a:endParaRPr/>
          </a:p>
        </p:txBody>
      </p:sp>
      <p:sp>
        <p:nvSpPr>
          <p:cNvPr id="864102650" name="Прямоугольник 864102649"/>
          <p:cNvSpPr/>
          <p:nvPr/>
        </p:nvSpPr>
        <p:spPr bwMode="auto">
          <a:xfrm>
            <a:off x="270074" y="2649980"/>
            <a:ext cx="3712984" cy="164311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а) у малоимущих семей, малоимущих одиноко проживающих граждан, которые по независящим от них причинам имеют среднедушевой доход ниже величины прожиточного минимума на душу населения, установленного в соответствующем субъекте Российской Федерации </a:t>
            </a:r>
            <a:endParaRPr sz="1400" dirty="0"/>
          </a:p>
        </p:txBody>
      </p:sp>
      <p:sp>
        <p:nvSpPr>
          <p:cNvPr id="1342362873" name="Прямоугольник 1342362872"/>
          <p:cNvSpPr/>
          <p:nvPr/>
        </p:nvSpPr>
        <p:spPr bwMode="auto">
          <a:xfrm>
            <a:off x="4110065" y="2649980"/>
            <a:ext cx="3622165" cy="177930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б) у граждан - ветеранов боевых действий, принимавших участие в специальной военной операции, и ветеранов боевых действий, при условии, что они уволены с военной службы  или завершили исполнение контракта (иных правоотношений) и признаны в установленном порядке безработными или ищущими работу</a:t>
            </a:r>
            <a:endParaRPr sz="1400" dirty="0"/>
          </a:p>
        </p:txBody>
      </p:sp>
      <p:sp>
        <p:nvSpPr>
          <p:cNvPr id="725704188" name="Прямоугольник 725704187"/>
          <p:cNvSpPr/>
          <p:nvPr/>
        </p:nvSpPr>
        <p:spPr bwMode="auto">
          <a:xfrm>
            <a:off x="256665" y="5352264"/>
            <a:ext cx="3712984" cy="7410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в целях стимулирования их активных действий по преодолению трудной жизненной ситуации;</a:t>
            </a:r>
            <a:endParaRPr sz="1400" dirty="0"/>
          </a:p>
        </p:txBody>
      </p:sp>
      <p:sp>
        <p:nvSpPr>
          <p:cNvPr id="905506604" name="Прямоугольник 905506603"/>
          <p:cNvSpPr/>
          <p:nvPr/>
        </p:nvSpPr>
        <p:spPr bwMode="auto">
          <a:xfrm>
            <a:off x="4448285" y="5352264"/>
            <a:ext cx="7452429" cy="59701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в целях стимулирования их активных действий по осуществлению индивидуальной предпринимательской деятельности</a:t>
            </a:r>
            <a:endParaRPr sz="14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490868042" name="Прямоугольник 1490868041"/>
          <p:cNvSpPr/>
          <p:nvPr/>
        </p:nvSpPr>
        <p:spPr bwMode="auto">
          <a:xfrm>
            <a:off x="7845815" y="2649980"/>
            <a:ext cx="4065762" cy="201682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в) по выбору участников СВО, признанных инвалидами I или II группы и уволенных с военной службы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завершивших исполнение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контракта,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 их супругов, признанных в установленном порядке безработными или ищущими работу, при условии отказа участника СВО от своего права на ГСП по </a:t>
            </a:r>
            <a:r>
              <a:rPr lang="ru-RU" sz="1400" b="0" i="0" u="none" strike="noStrike" cap="none" spc="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соц.контракту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за исключением случаев, когда участники СВО признаны недееспособными)</a:t>
            </a:r>
            <a:endParaRPr sz="1400" dirty="0"/>
          </a:p>
        </p:txBody>
      </p:sp>
      <p:sp>
        <p:nvSpPr>
          <p:cNvPr id="2102594027" name=" 2102594026"/>
          <p:cNvSpPr/>
          <p:nvPr/>
        </p:nvSpPr>
        <p:spPr bwMode="auto">
          <a:xfrm>
            <a:off x="6842212" y="187425"/>
            <a:ext cx="3625045" cy="579479"/>
          </a:xfr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0" i="0" u="none" strike="noStrike" cap="none" spc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1600" b="0" i="0" u="none" strike="noStrike" cap="none" spc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endParaRPr lang="ru-RU" sz="1600" b="0" i="0" u="none" strike="noStrike" cap="none" spc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585790722" name="Стрелка вниз 585790721"/>
          <p:cNvSpPr/>
          <p:nvPr/>
        </p:nvSpPr>
        <p:spPr bwMode="auto">
          <a:xfrm>
            <a:off x="1882036" y="4365104"/>
            <a:ext cx="326318" cy="928103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5538292" name="Стрелка вниз 375538291"/>
          <p:cNvSpPr/>
          <p:nvPr/>
        </p:nvSpPr>
        <p:spPr bwMode="auto">
          <a:xfrm>
            <a:off x="5755888" y="4509121"/>
            <a:ext cx="326316" cy="784086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38048691" name="Стрелка вниз 338048690"/>
          <p:cNvSpPr/>
          <p:nvPr/>
        </p:nvSpPr>
        <p:spPr bwMode="auto">
          <a:xfrm>
            <a:off x="9707419" y="4725144"/>
            <a:ext cx="326317" cy="568063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2408642" name="TextBox 242408641"/>
          <p:cNvSpPr txBox="1"/>
          <p:nvPr/>
        </p:nvSpPr>
        <p:spPr bwMode="auto">
          <a:xfrm>
            <a:off x="361087" y="187425"/>
            <a:ext cx="11115920" cy="150784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2400" b="0" i="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Государственная социальная помощь (</a:t>
            </a:r>
            <a:r>
              <a:rPr sz="2400" b="0" i="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ГСП</a:t>
            </a:r>
            <a:r>
              <a:rPr lang="ru-RU" sz="2400" b="0" i="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)</a:t>
            </a:r>
            <a:r>
              <a:rPr sz="2400" b="0" i="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0" i="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2400" b="0" i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0" i="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соц.контракту</a:t>
            </a:r>
            <a:r>
              <a:rPr sz="2400" b="0" i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0" i="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оказывается</a:t>
            </a:r>
            <a:r>
              <a:rPr sz="2400" b="0" i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0" i="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нуждающимся</a:t>
            </a:r>
            <a:r>
              <a:rPr sz="2400" b="0" i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2400" b="0" i="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2400" b="0" i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0" i="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поддержке</a:t>
            </a:r>
            <a:r>
              <a:rPr sz="2400" b="1" i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br>
              <a:rPr sz="2400" b="1" i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2400" b="1" i="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гражданам</a:t>
            </a:r>
            <a:r>
              <a:rPr sz="2400" b="1" i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0" i="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Российской</a:t>
            </a:r>
            <a:r>
              <a:rPr sz="2400" b="0" i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0" i="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Федерации</a:t>
            </a:r>
            <a:r>
              <a:rPr sz="2400" b="0" i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2400" b="1" i="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которые</a:t>
            </a:r>
            <a:r>
              <a:rPr sz="2400" b="1" i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постоянно</a:t>
            </a:r>
            <a:r>
              <a:rPr sz="2400" b="1" i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проживают</a:t>
            </a:r>
            <a:r>
              <a:rPr sz="2400" b="1" i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br>
              <a:rPr sz="2400" b="1" i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2400" b="1" i="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2400" b="1" i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территории</a:t>
            </a:r>
            <a:r>
              <a:rPr sz="2400" b="1" i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Российской</a:t>
            </a:r>
            <a:r>
              <a:rPr sz="2400" b="1" i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Федерации</a:t>
            </a:r>
            <a:r>
              <a:rPr sz="2400" b="0" i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0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(пункт 2)</a:t>
            </a:r>
            <a:r>
              <a:rPr sz="2400" b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sz="2400" dirty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67753288" name="Заголовок 1"/>
          <p:cNvSpPr>
            <a:spLocks noGrp="1"/>
          </p:cNvSpPr>
          <p:nvPr>
            <p:ph type="title"/>
          </p:nvPr>
        </p:nvSpPr>
        <p:spPr bwMode="auto">
          <a:xfrm>
            <a:off x="406595" y="274636"/>
            <a:ext cx="3801996" cy="762527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 marL="0" marR="0" indent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200" b="1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Кто входит в состав семьи </a:t>
            </a:r>
            <a:br>
              <a:rPr lang="ru-RU" sz="2200" b="1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200" b="1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для расчета СДД</a:t>
            </a:r>
            <a:endParaRPr lang="ru-RU" sz="2200" b="1" i="0" u="none" strike="noStrike" cap="none" spc="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765724043" name="Объект 2"/>
          <p:cNvSpPr>
            <a:spLocks noGrp="1"/>
          </p:cNvSpPr>
          <p:nvPr>
            <p:ph idx="1"/>
          </p:nvPr>
        </p:nvSpPr>
        <p:spPr bwMode="auto">
          <a:xfrm>
            <a:off x="278903" y="1441449"/>
            <a:ext cx="3864954" cy="4525959"/>
          </a:xfrm>
        </p:spPr>
        <p:txBody>
          <a:bodyPr/>
          <a:lstStyle/>
          <a:p>
            <a:pPr>
              <a:spcAft>
                <a:spcPts val="850"/>
              </a:spcAft>
              <a:defRPr/>
            </a:pP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заявитель</a:t>
            </a:r>
            <a:endParaRPr sz="14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супруг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супруга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</a:t>
            </a:r>
            <a:endParaRPr sz="14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несовершеннолетние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дети</a:t>
            </a:r>
            <a:endParaRPr sz="14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дети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находящиеся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опекой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попечительством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</a:t>
            </a:r>
            <a:endParaRPr sz="14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дети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возрасте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23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лет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обучающиеся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общеобразовательной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организации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профессиональной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образовательной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организации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образовательной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организации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высшего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образования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очной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форме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обучения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исключением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обучающихся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дополнительным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образовательным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программам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endParaRPr sz="1400" dirty="0"/>
          </a:p>
        </p:txBody>
      </p:sp>
      <p:sp>
        <p:nvSpPr>
          <p:cNvPr id="298359389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D454867-43BF-82BB-9CF1-2FA4837B5FBE}" type="slidenum">
              <a:rPr lang="ru-RU"/>
              <a:t>20</a:t>
            </a:fld>
            <a:endParaRPr lang="ru-RU" dirty="0"/>
          </a:p>
        </p:txBody>
      </p:sp>
      <p:sp>
        <p:nvSpPr>
          <p:cNvPr id="1709061128" name="Заголовок 1"/>
          <p:cNvSpPr>
            <a:spLocks noGrp="1"/>
          </p:cNvSpPr>
          <p:nvPr/>
        </p:nvSpPr>
        <p:spPr bwMode="auto">
          <a:xfrm>
            <a:off x="4865169" y="427036"/>
            <a:ext cx="6823962" cy="762525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>
            <a:lvl1pPr algn="ctr" defTabSz="914400">
              <a:spcBef>
                <a:spcPts val="0"/>
              </a:spcBef>
              <a:buNone/>
              <a:defRPr sz="4400" b="1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indent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200" b="1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Кто </a:t>
            </a:r>
            <a:r>
              <a:rPr lang="ru-RU" sz="2200" b="1" i="0" u="none" strike="noStrike" cap="none" spc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НЕ включается </a:t>
            </a:r>
            <a:r>
              <a:rPr lang="ru-RU" sz="2200" b="1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 состав семьи </a:t>
            </a:r>
            <a:br>
              <a:rPr lang="ru-RU" sz="2200" b="1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200" b="1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для расчета СДД</a:t>
            </a:r>
            <a:endParaRPr lang="ru-RU" sz="2200" b="1" i="0" u="none" strike="noStrike" cap="none" spc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278099559" name=" 1278099558"/>
          <p:cNvSpPr/>
          <p:nvPr/>
        </p:nvSpPr>
        <p:spPr bwMode="auto">
          <a:xfrm>
            <a:off x="4571999" y="1522097"/>
            <a:ext cx="7470006" cy="4474919"/>
          </a:xfr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850"/>
              </a:spcAft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лица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находящиеся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полном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государственном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обеспечении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исключением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заявителя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а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также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детей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находящихся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опекой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попечительством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детей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обучающихся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проживающих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организациях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осуществляющих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образовательную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деятельность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адаптированным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основным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общеобразовательным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программам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</a:t>
            </a:r>
            <a:endParaRPr sz="14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военнослужащие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проходящие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военную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службу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призыву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а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также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военнослужащие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обучающиеся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военных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профессиональных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образовательных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организациях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военных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образовательных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организациях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высшего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образования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заключившие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о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прохождении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военной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службы</a:t>
            </a:r>
            <a:endParaRPr sz="14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лица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отбывающие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наказание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виде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лишения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свободы</a:t>
            </a:r>
            <a:endParaRPr sz="14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лица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находящиеся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принудительном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лечении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решению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суда</a:t>
            </a:r>
            <a:endParaRPr sz="14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лица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отношении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которых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применена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мера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пресечения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виде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заключения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стражу</a:t>
            </a:r>
            <a:endParaRPr sz="1400" dirty="0"/>
          </a:p>
          <a:p>
            <a:pPr>
              <a:spcAft>
                <a:spcPts val="850"/>
              </a:spcAft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лица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признанные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безвестно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отсутствующими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объявленные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умершими</a:t>
            </a:r>
            <a:endParaRPr sz="14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ж)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лица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находящиеся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розыске</a:t>
            </a:r>
            <a:endParaRPr sz="14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несовершеннолетние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дети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заявителя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дети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находящиеся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опекой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попечительством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заявителя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дети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заявителя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возрасте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23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лет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обучающиеся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общеобразовательной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организации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профессиональной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образовательной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организации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образовательной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организации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высшего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образования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очной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форме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обучения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состоящие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браке</a:t>
            </a:r>
            <a:endParaRPr dirty="0"/>
          </a:p>
        </p:txBody>
      </p:sp>
      <p:cxnSp>
        <p:nvCxnSpPr>
          <p:cNvPr id="2" name="Прямая соединительная линия 1"/>
          <p:cNvCxnSpPr>
            <a:cxnSpLocks/>
          </p:cNvCxnSpPr>
          <p:nvPr/>
        </p:nvCxnSpPr>
        <p:spPr bwMode="auto">
          <a:xfrm>
            <a:off x="4468029" y="427036"/>
            <a:ext cx="45732" cy="6009274"/>
          </a:xfrm>
          <a:prstGeom prst="line">
            <a:avLst/>
          </a:prstGeom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59190216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8" y="191409"/>
            <a:ext cx="10588756" cy="668614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>
              <a:defRPr/>
            </a:pP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Принятие органами социальной защиты решения о необходимости проведения обучения для развития предпринимательских компетенций (пункт 36)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04556616" name="Блок-схема: альтернативный процесс 604556615"/>
          <p:cNvSpPr/>
          <p:nvPr/>
        </p:nvSpPr>
        <p:spPr bwMode="auto">
          <a:xfrm>
            <a:off x="4862764" y="1412776"/>
            <a:ext cx="5116312" cy="778896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ctr">
              <a:defRPr/>
            </a:pPr>
            <a:r>
              <a:rPr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Проведение</a:t>
            </a:r>
            <a:r>
              <a:rPr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тестирования</a:t>
            </a:r>
            <a:r>
              <a:rPr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использованием</a:t>
            </a:r>
            <a:r>
              <a:rPr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цифровой</a:t>
            </a:r>
            <a:r>
              <a:rPr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платформы</a:t>
            </a:r>
            <a:r>
              <a:rPr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u="sng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  <a:hlinkClick r:id="rId2" tooltip="&lt;div class=&quot;doc www&quot;&gt;&lt;span class=&quot;aligner&quot;&gt;&lt;div class=&quot;icon listDocWWW-16&quot;&gt;&lt;/div&gt;&lt;/span&gt;https://www.мсп.рф&lt;/div&gt;"/>
              </a:rPr>
              <a:t>https://www.мсп.рф</a:t>
            </a:r>
            <a:endParaRPr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629291218" name="Блок-схема: альтернативный процесс 1629291217"/>
          <p:cNvSpPr/>
          <p:nvPr/>
        </p:nvSpPr>
        <p:spPr bwMode="auto">
          <a:xfrm>
            <a:off x="4000707" y="2432111"/>
            <a:ext cx="2704728" cy="852625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ctr">
              <a:defRPr/>
            </a:pPr>
            <a:r>
              <a:rPr sz="1400" dirty="0" err="1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Результат</a:t>
            </a:r>
            <a:r>
              <a:rPr sz="14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тестирования</a:t>
            </a:r>
            <a:r>
              <a:rPr sz="1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неудовлетворительный</a:t>
            </a:r>
            <a:endParaRPr sz="1400" dirty="0">
              <a:solidFill>
                <a:srgbClr val="002060"/>
              </a:solidFill>
              <a:latin typeface="Times New Roman"/>
              <a:cs typeface="Times New Roman"/>
            </a:endParaRPr>
          </a:p>
        </p:txBody>
      </p:sp>
      <p:sp>
        <p:nvSpPr>
          <p:cNvPr id="994667956" name="Блок-схема: альтернативный процесс 994667955"/>
          <p:cNvSpPr/>
          <p:nvPr/>
        </p:nvSpPr>
        <p:spPr bwMode="auto">
          <a:xfrm>
            <a:off x="8628369" y="2432111"/>
            <a:ext cx="2701415" cy="852625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ctr">
              <a:defRPr/>
            </a:pPr>
            <a:r>
              <a:rPr sz="1400" dirty="0" err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Результат</a:t>
            </a:r>
            <a:r>
              <a:rPr sz="14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тестирования</a:t>
            </a:r>
            <a:r>
              <a:rPr sz="14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удовлетворительный</a:t>
            </a:r>
            <a:endParaRPr sz="1400" dirty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1790934207" name="Блок-схема: альтернативный процесс 1790934206"/>
          <p:cNvSpPr/>
          <p:nvPr/>
        </p:nvSpPr>
        <p:spPr bwMode="auto">
          <a:xfrm>
            <a:off x="2421057" y="3515000"/>
            <a:ext cx="2573577" cy="825067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400" b="1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Обучение</a:t>
            </a:r>
            <a:r>
              <a:rPr sz="14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strike="noStrike" cap="none" spc="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для развития предпринимательских компетенций</a:t>
            </a:r>
            <a:endParaRPr sz="1400" b="0" i="0" u="none" strike="noStrike" cap="none" spc="0" dirty="0">
              <a:solidFill>
                <a:srgbClr val="7030A0"/>
              </a:solidFill>
              <a:latin typeface="Times New Roman"/>
              <a:cs typeface="Times New Roman"/>
            </a:endParaRPr>
          </a:p>
        </p:txBody>
      </p:sp>
      <p:sp>
        <p:nvSpPr>
          <p:cNvPr id="1160263385" name="Блок-схема: альтернативный процесс 1160263384"/>
          <p:cNvSpPr/>
          <p:nvPr/>
        </p:nvSpPr>
        <p:spPr bwMode="auto">
          <a:xfrm>
            <a:off x="1427130" y="4619163"/>
            <a:ext cx="2573576" cy="949909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400" b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По результатам </a:t>
            </a:r>
            <a:r>
              <a:rPr sz="14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sz="14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</a:br>
            <a:r>
              <a:rPr sz="14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НЕ ПОЛУЧЕН сертификат</a:t>
            </a:r>
            <a:r>
              <a:rPr sz="1400" b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об успешном прохождении обучения</a:t>
            </a:r>
            <a:endParaRPr sz="1400" b="0" i="0" u="none" strike="noStrike" cap="none" spc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596237017" name="Блок-схема: альтернативный процесс 1596237016"/>
          <p:cNvSpPr/>
          <p:nvPr/>
        </p:nvSpPr>
        <p:spPr bwMode="auto">
          <a:xfrm>
            <a:off x="4274168" y="4619163"/>
            <a:ext cx="2573576" cy="949909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400" b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 результатам получен </a:t>
            </a:r>
            <a:r>
              <a:rPr sz="1400" b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сертификат,</a:t>
            </a:r>
            <a:r>
              <a:rPr sz="1400" b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подтверждающий успешное прохождение обучения</a:t>
            </a:r>
            <a:endParaRPr sz="1400" b="0" i="0" u="none" strike="noStrike" cap="none" spc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1148001923" name="Блок-схема: альтернативный процесс 1148001922"/>
          <p:cNvSpPr/>
          <p:nvPr/>
        </p:nvSpPr>
        <p:spPr bwMode="auto">
          <a:xfrm>
            <a:off x="471196" y="5860741"/>
            <a:ext cx="2573576" cy="825253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4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Решение об ОТКАЗЕ </a:t>
            </a:r>
            <a:r>
              <a:rPr sz="1400" b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в предоставлении ГСП по соц.контрату</a:t>
            </a:r>
            <a:endParaRPr sz="1400" b="0" i="0" u="none" strike="noStrike" cap="none" spc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855792832" name="Блок-схема: альтернативный процесс 1855792831"/>
          <p:cNvSpPr/>
          <p:nvPr/>
        </p:nvSpPr>
        <p:spPr bwMode="auto">
          <a:xfrm>
            <a:off x="8758397" y="4375765"/>
            <a:ext cx="2701415" cy="1199594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400" b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Документ учитывается при принятии решения о назначении ГСП по соц.контракту</a:t>
            </a:r>
            <a:endParaRPr sz="1400" b="0" i="0" u="none" strike="noStrike" cap="none" spc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1971599684" name="Прямоугольная выноска 1971599683"/>
          <p:cNvSpPr/>
          <p:nvPr/>
        </p:nvSpPr>
        <p:spPr bwMode="auto">
          <a:xfrm>
            <a:off x="324611" y="1135601"/>
            <a:ext cx="1960485" cy="2293398"/>
          </a:xfrm>
          <a:prstGeom prst="wedgeRectCallout">
            <a:avLst>
              <a:gd name="adj1" fmla="val 72513"/>
              <a:gd name="adj2" fmla="val 5160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ctr">
              <a:defRPr/>
            </a:pPr>
            <a:r>
              <a:rPr sz="16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Обучение</a:t>
            </a:r>
            <a:r>
              <a:rPr sz="16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осуществляется</a:t>
            </a:r>
            <a:r>
              <a:rPr lang="ru-RU" sz="16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без</a:t>
            </a:r>
            <a:r>
              <a:rPr sz="1600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взимания</a:t>
            </a:r>
            <a:r>
              <a:rPr sz="16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платы</a:t>
            </a:r>
            <a:r>
              <a:rPr sz="16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6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организациях</a:t>
            </a:r>
            <a:r>
              <a:rPr sz="16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инфраструктуры</a:t>
            </a:r>
            <a:r>
              <a:rPr sz="16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поддержки</a:t>
            </a:r>
            <a:r>
              <a:rPr sz="16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МСП, в </a:t>
            </a:r>
            <a:r>
              <a:rPr sz="16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том</a:t>
            </a:r>
            <a:r>
              <a:rPr sz="16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числе</a:t>
            </a:r>
            <a:r>
              <a:rPr sz="16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6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центрах</a:t>
            </a:r>
            <a:r>
              <a:rPr sz="16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«</a:t>
            </a:r>
            <a:r>
              <a:rPr sz="16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Мой</a:t>
            </a:r>
            <a:r>
              <a:rPr sz="16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dirty="0" err="1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бизнес</a:t>
            </a:r>
            <a:r>
              <a:rPr sz="16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»</a:t>
            </a:r>
            <a:endParaRPr sz="1600" dirty="0">
              <a:solidFill>
                <a:srgbClr val="7030A0"/>
              </a:solidFill>
              <a:latin typeface="Times New Roman"/>
              <a:cs typeface="Times New Roman"/>
            </a:endParaRPr>
          </a:p>
        </p:txBody>
      </p:sp>
      <p:cxnSp>
        <p:nvCxnSpPr>
          <p:cNvPr id="1362545132" name="Прямая соединительная линия 1362545131"/>
          <p:cNvCxnSpPr>
            <a:cxnSpLocks/>
          </p:cNvCxnSpPr>
          <p:nvPr/>
        </p:nvCxnSpPr>
        <p:spPr bwMode="auto">
          <a:xfrm>
            <a:off x="8846064" y="2191674"/>
            <a:ext cx="374712" cy="235998"/>
          </a:xfrm>
          <a:prstGeom prst="line">
            <a:avLst/>
          </a:prstGeom>
          <a:ln w="2857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8818129" name="Прямая соединительная линия 768818128"/>
          <p:cNvCxnSpPr>
            <a:cxnSpLocks/>
          </p:cNvCxnSpPr>
          <p:nvPr/>
        </p:nvCxnSpPr>
        <p:spPr bwMode="auto">
          <a:xfrm rot="5399976">
            <a:off x="2603695" y="4375991"/>
            <a:ext cx="285381" cy="213536"/>
          </a:xfrm>
          <a:prstGeom prst="line">
            <a:avLst/>
          </a:prstGeom>
          <a:ln w="2857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0407184" name="Прямая соединительная линия 460407183"/>
          <p:cNvCxnSpPr>
            <a:cxnSpLocks/>
          </p:cNvCxnSpPr>
          <p:nvPr/>
        </p:nvCxnSpPr>
        <p:spPr bwMode="auto">
          <a:xfrm rot="5399976">
            <a:off x="1883614" y="5611282"/>
            <a:ext cx="285381" cy="213535"/>
          </a:xfrm>
          <a:prstGeom prst="line">
            <a:avLst/>
          </a:prstGeom>
          <a:ln w="2857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511736" name="Прямая соединительная линия 160511735"/>
          <p:cNvCxnSpPr>
            <a:cxnSpLocks/>
          </p:cNvCxnSpPr>
          <p:nvPr/>
        </p:nvCxnSpPr>
        <p:spPr bwMode="auto">
          <a:xfrm>
            <a:off x="4655840" y="4333782"/>
            <a:ext cx="263742" cy="291668"/>
          </a:xfrm>
          <a:prstGeom prst="line">
            <a:avLst/>
          </a:prstGeom>
          <a:ln w="2857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1793845" name="Прямая соединительная линия 851793844"/>
          <p:cNvCxnSpPr>
            <a:cxnSpLocks/>
          </p:cNvCxnSpPr>
          <p:nvPr/>
        </p:nvCxnSpPr>
        <p:spPr bwMode="auto">
          <a:xfrm>
            <a:off x="6847745" y="5094118"/>
            <a:ext cx="1910652" cy="0"/>
          </a:xfrm>
          <a:prstGeom prst="line">
            <a:avLst/>
          </a:prstGeom>
          <a:ln w="2857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4289811" name="Прямая соединительная линия 804289810"/>
          <p:cNvCxnSpPr>
            <a:cxnSpLocks/>
          </p:cNvCxnSpPr>
          <p:nvPr/>
        </p:nvCxnSpPr>
        <p:spPr bwMode="auto">
          <a:xfrm>
            <a:off x="9845363" y="3310630"/>
            <a:ext cx="0" cy="1029438"/>
          </a:xfrm>
          <a:prstGeom prst="line">
            <a:avLst/>
          </a:prstGeom>
          <a:ln w="2857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1492864" name="Прямая соединительная линия 1511492863"/>
          <p:cNvCxnSpPr>
            <a:cxnSpLocks/>
          </p:cNvCxnSpPr>
          <p:nvPr/>
        </p:nvCxnSpPr>
        <p:spPr bwMode="auto">
          <a:xfrm rot="5399976">
            <a:off x="4132973" y="3319164"/>
            <a:ext cx="230263" cy="161410"/>
          </a:xfrm>
          <a:prstGeom prst="line">
            <a:avLst/>
          </a:prstGeom>
          <a:ln w="2857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9071837" name="Прямая соединительная линия 859071836"/>
          <p:cNvCxnSpPr>
            <a:cxnSpLocks/>
          </p:cNvCxnSpPr>
          <p:nvPr/>
        </p:nvCxnSpPr>
        <p:spPr bwMode="auto">
          <a:xfrm rot="5399976">
            <a:off x="5043673" y="2231836"/>
            <a:ext cx="230262" cy="161409"/>
          </a:xfrm>
          <a:prstGeom prst="line">
            <a:avLst/>
          </a:prstGeom>
          <a:ln w="2857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tailEnd type="arrow" len="me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956707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90725971-7F8D-B437-A3C3-862411A4BE02}" type="slidenum">
              <a:rPr lang="ru-RU"/>
              <a:t>21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44118532" name="Заголовок 1"/>
          <p:cNvSpPr>
            <a:spLocks noGrp="1"/>
          </p:cNvSpPr>
          <p:nvPr>
            <p:ph type="title"/>
          </p:nvPr>
        </p:nvSpPr>
        <p:spPr bwMode="auto">
          <a:xfrm>
            <a:off x="463325" y="300279"/>
            <a:ext cx="11282038" cy="1112497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5000"/>
          </a:bodyPr>
          <a:lstStyle/>
          <a:p>
            <a:pPr>
              <a:defRPr/>
            </a:pPr>
            <a:r>
              <a:rPr lang="ru-RU" sz="18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При необходимости с целью реализации мероприятий по поиску работы, организации ИП или ЛПХ </a:t>
            </a:r>
            <a:br>
              <a:rPr lang="ru-RU" sz="18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8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программу социальной адаптации  может быть включено мероприятие по прохождению профессионального обучения или получение дополнительного профессионального образования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cs typeface="Times New Roman"/>
              </a:rPr>
              <a:t> (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cs typeface="Times New Roman"/>
              </a:rPr>
              <a:t>пункт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cs typeface="Times New Roman"/>
              </a:rPr>
              <a:t> 37-39)</a:t>
            </a:r>
          </a:p>
        </p:txBody>
      </p:sp>
      <p:sp>
        <p:nvSpPr>
          <p:cNvPr id="253654859" name="Объект 2"/>
          <p:cNvSpPr>
            <a:spLocks noGrp="1"/>
          </p:cNvSpPr>
          <p:nvPr>
            <p:ph idx="1"/>
          </p:nvPr>
        </p:nvSpPr>
        <p:spPr bwMode="auto">
          <a:xfrm>
            <a:off x="528058" y="1729296"/>
            <a:ext cx="10837103" cy="4817985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87500" lnSpcReduction="10000"/>
          </a:bodyPr>
          <a:lstStyle/>
          <a:p>
            <a:pPr>
              <a:spcAft>
                <a:spcPts val="850"/>
              </a:spcAft>
              <a:defRPr/>
            </a:pPr>
            <a:r>
              <a:rPr sz="20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Срок</a:t>
            </a:r>
            <a:r>
              <a:rPr sz="20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прохождения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профессионального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обучения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получения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дополнительного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профессионального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образования</a:t>
            </a: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</a:t>
            </a:r>
            <a:r>
              <a:rPr sz="20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может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превышать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3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месяца</a:t>
            </a:r>
            <a:endParaRPr sz="2000" b="1" i="0" u="none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sz="20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Орган</a:t>
            </a:r>
            <a:r>
              <a:rPr sz="20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20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защиты</a:t>
            </a:r>
            <a:r>
              <a:rPr sz="20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населения</a:t>
            </a:r>
            <a:r>
              <a:rPr sz="2000" b="1" i="0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направляет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гражданина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занятости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населения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случае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наличия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у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указанного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органа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возможности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обеспечить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прохождение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необходимого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профессионального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обучения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получение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дополнительного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профессионального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образования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без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взимания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платы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гражданина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sz="2000" b="1" dirty="0">
              <a:latin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случае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отсутствия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органах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занятости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населения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возможности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обеспечить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прохождение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профессионального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обучения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получение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дополнительного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профессионального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образования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без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взимания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платы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гражданина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а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также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случае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отсутствия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оснований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предоставления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гражданину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образовательных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программ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защиты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населения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оказывает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содействие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гражданину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прохождении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профессионального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обучения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получении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дополнительного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профессионального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образования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счет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средств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социального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в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том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числе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центрах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"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Мой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бизнес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" и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центрах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компетенций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сфере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сельскохозяйственной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кооперации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поддержки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фермеров</a:t>
            </a:r>
            <a:endParaRPr sz="20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Средства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обучение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выделяются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дополнительно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к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основной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сумме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в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размере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30 </a:t>
            </a: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000</a:t>
            </a:r>
            <a:r>
              <a:rPr sz="20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рублей</a:t>
            </a:r>
            <a:endParaRPr sz="2000" b="1" dirty="0">
              <a:latin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Организация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которой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планируется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прохождение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гражданином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профессионального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обучения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получение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дополнительного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профессионального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образования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указывается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программе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адаптации</a:t>
            </a:r>
            <a:endParaRPr sz="2000" b="1" dirty="0">
              <a:latin typeface="Times New Roman"/>
              <a:cs typeface="Times New Roman"/>
            </a:endParaRPr>
          </a:p>
        </p:txBody>
      </p:sp>
      <p:sp>
        <p:nvSpPr>
          <p:cNvPr id="204001173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8EB9B804-FDCE-43C3-6D5C-1D5DDB783413}" type="slidenum">
              <a:rPr lang="ru-RU"/>
              <a:t>22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69863792" name="Блок-схема: альтернативный процесс 1069863791"/>
          <p:cNvSpPr/>
          <p:nvPr/>
        </p:nvSpPr>
        <p:spPr bwMode="auto">
          <a:xfrm>
            <a:off x="721541" y="1368113"/>
            <a:ext cx="1951236" cy="11331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ПОИСК РАБОТЫ </a:t>
            </a:r>
            <a:endParaRPr sz="2400"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478194829" name="Блок-схема: альтернативный процесс 1478194828"/>
          <p:cNvSpPr/>
          <p:nvPr/>
        </p:nvSpPr>
        <p:spPr bwMode="auto">
          <a:xfrm>
            <a:off x="721541" y="2635558"/>
            <a:ext cx="1909623" cy="1210363"/>
          </a:xfrm>
          <a:prstGeom prst="flowChartAlternateProcess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sz="2400" b="1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ИП</a:t>
            </a:r>
            <a:endParaRPr sz="2400" b="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512449747" name="Блок-схема: альтернативный процесс 1512449746"/>
          <p:cNvSpPr/>
          <p:nvPr/>
        </p:nvSpPr>
        <p:spPr bwMode="auto">
          <a:xfrm>
            <a:off x="711138" y="5484878"/>
            <a:ext cx="1930430" cy="1163057"/>
          </a:xfrm>
          <a:prstGeom prst="flowChartAlternate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sz="2400" b="1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ИНЫЕ </a:t>
            </a:r>
            <a:endParaRPr sz="2400" b="1" u="none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246688084" name="Блок-схема: альтернативный процесс 246688083"/>
          <p:cNvSpPr/>
          <p:nvPr/>
        </p:nvSpPr>
        <p:spPr bwMode="auto">
          <a:xfrm>
            <a:off x="3219100" y="1368112"/>
            <a:ext cx="8581748" cy="1133177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marL="239821" indent="-239821">
              <a:buFont typeface="Arial"/>
              <a:buChar char="•"/>
              <a:defRPr/>
            </a:pP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заключение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получателем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трудового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договора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служебного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 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период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действия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endParaRPr sz="1400" b="1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239821" indent="-239821">
              <a:buFont typeface="Arial"/>
              <a:buChar char="•"/>
              <a:defRPr/>
            </a:pP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повышение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среднедушевого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дохода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истечении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срока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действия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endParaRPr sz="1400" b="1" dirty="0">
              <a:latin typeface="Times New Roman"/>
              <a:cs typeface="Times New Roman"/>
            </a:endParaRPr>
          </a:p>
        </p:txBody>
      </p:sp>
      <p:sp>
        <p:nvSpPr>
          <p:cNvPr id="87628913" name="Блок-схема: альтернативный процесс 87628912"/>
          <p:cNvSpPr/>
          <p:nvPr/>
        </p:nvSpPr>
        <p:spPr bwMode="auto">
          <a:xfrm>
            <a:off x="3219099" y="2635556"/>
            <a:ext cx="8581749" cy="1628709"/>
          </a:xfrm>
          <a:prstGeom prst="flowChartAlternateProcess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marL="239821" indent="-239821">
              <a:buFont typeface="Arial"/>
              <a:buChar char="•"/>
              <a:defRPr/>
            </a:pP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постановка на учет в налоговом органе в качестве налогоплательщика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НПД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(в случае отсутствия такой постановки на учет на дату заключения </a:t>
            </a:r>
            <a:r>
              <a:rPr lang="ru-RU" sz="14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 </a:t>
            </a:r>
            <a:endParaRPr sz="14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239821" indent="-239821">
              <a:buFont typeface="Arial"/>
              <a:buChar char="•"/>
              <a:defRPr/>
            </a:pP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повышение среднедушевого дохода по истечении срока действия </a:t>
            </a:r>
            <a:r>
              <a:rPr lang="ru-RU" sz="14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– для малоимущих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граждан</a:t>
            </a:r>
            <a:endParaRPr sz="14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239821" indent="-239821">
              <a:buFont typeface="Arial"/>
              <a:buChar char="•"/>
              <a:defRPr/>
            </a:pP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повышение (создание источника) дохода от предпринимательской деятельности по окончании срока действия </a:t>
            </a:r>
            <a:r>
              <a:rPr lang="ru-RU" sz="14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соци.контракта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для участников СВО или членов их семей</a:t>
            </a:r>
            <a:endParaRPr sz="14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551285132" name="Блок-схема: альтернативный процесс 1551285131"/>
          <p:cNvSpPr/>
          <p:nvPr/>
        </p:nvSpPr>
        <p:spPr bwMode="auto">
          <a:xfrm>
            <a:off x="3219099" y="5817575"/>
            <a:ext cx="8581749" cy="830358"/>
          </a:xfrm>
          <a:prstGeom prst="flowChartAlternate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239821" indent="-23982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преодоление семьей (одиноко проживающим гражданином) трудной жизненной ситуации по истечении срока действия </a:t>
            </a:r>
            <a:r>
              <a:rPr lang="ru-RU" sz="14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выполнение программы социальной адаптации в полном объеме в установленные сроки</a:t>
            </a:r>
            <a:b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endParaRPr lang="ru-RU" sz="14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194258662" name="Блок-схема: альтернативный процесс 1194258661"/>
          <p:cNvSpPr/>
          <p:nvPr/>
        </p:nvSpPr>
        <p:spPr bwMode="auto">
          <a:xfrm>
            <a:off x="711138" y="4105922"/>
            <a:ext cx="1951236" cy="1163056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sz="2400" b="1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ЛПХ </a:t>
            </a:r>
            <a:endParaRPr sz="2400" b="1" u="none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304912489" name="Блок-схема: альтернативный процесс 1304912488"/>
          <p:cNvSpPr/>
          <p:nvPr/>
        </p:nvSpPr>
        <p:spPr bwMode="auto">
          <a:xfrm>
            <a:off x="3242218" y="4410806"/>
            <a:ext cx="8558630" cy="1201614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marL="239821" indent="-239821">
              <a:buFont typeface="Arial"/>
              <a:buChar char="•"/>
              <a:defRPr/>
            </a:pP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постановка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учет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налоговом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качестве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налогоплательщика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НПД 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(в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случае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отсутствия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такой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постановки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учет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дату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заключения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 </a:t>
            </a:r>
          </a:p>
          <a:p>
            <a:pPr marL="239821" indent="-239821">
              <a:buFont typeface="Arial"/>
              <a:buChar char="•"/>
              <a:defRPr/>
            </a:pP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повышение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среднедушевого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дохода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истечении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срока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действия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endParaRPr sz="14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86503227" name="TextBox 186503226"/>
          <p:cNvSpPr txBox="1"/>
          <p:nvPr/>
        </p:nvSpPr>
        <p:spPr bwMode="auto">
          <a:xfrm>
            <a:off x="711138" y="212915"/>
            <a:ext cx="10679690" cy="8233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4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Требования к конечному результату, </a:t>
            </a:r>
            <a:br>
              <a:rPr sz="24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</a:br>
            <a:r>
              <a:rPr sz="2400" b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которые указываются в социальном контракте (пункт 42)</a:t>
            </a:r>
            <a:endParaRPr b="1">
              <a:solidFill>
                <a:schemeClr val="tx1"/>
              </a:solidFill>
            </a:endParaRPr>
          </a:p>
        </p:txBody>
      </p:sp>
      <p:sp>
        <p:nvSpPr>
          <p:cNvPr id="1039304798" name="Стрелка вправо 1039304797"/>
          <p:cNvSpPr/>
          <p:nvPr/>
        </p:nvSpPr>
        <p:spPr bwMode="auto">
          <a:xfrm>
            <a:off x="2728980" y="1794029"/>
            <a:ext cx="443883" cy="397645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3162512" name="Стрелка вправо 183162511"/>
          <p:cNvSpPr/>
          <p:nvPr/>
        </p:nvSpPr>
        <p:spPr bwMode="auto">
          <a:xfrm>
            <a:off x="2728980" y="3041917"/>
            <a:ext cx="443882" cy="397644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9826580" name="Стрелка вправо 109826579"/>
          <p:cNvSpPr/>
          <p:nvPr/>
        </p:nvSpPr>
        <p:spPr bwMode="auto">
          <a:xfrm>
            <a:off x="2728980" y="4549435"/>
            <a:ext cx="443882" cy="397644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44980812" name="Стрелка вправо 944980811"/>
          <p:cNvSpPr/>
          <p:nvPr/>
        </p:nvSpPr>
        <p:spPr bwMode="auto">
          <a:xfrm>
            <a:off x="2728980" y="5867584"/>
            <a:ext cx="443882" cy="397644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592277" y="327571"/>
            <a:ext cx="2784309" cy="365125"/>
          </a:xfrm>
        </p:spPr>
        <p:txBody>
          <a:bodyPr/>
          <a:lstStyle/>
          <a:p>
            <a:pPr>
              <a:defRPr/>
            </a:pPr>
            <a:fld id="{AD3DEB2C-6493-4FE8-1C6C-881C896AF67A}" type="slidenum">
              <a:rPr lang="ru-RU"/>
              <a:t>23</a:t>
            </a:fld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231515" name="Заголовок 1"/>
          <p:cNvSpPr>
            <a:spLocks noGrp="1"/>
          </p:cNvSpPr>
          <p:nvPr>
            <p:ph type="title"/>
          </p:nvPr>
        </p:nvSpPr>
        <p:spPr bwMode="auto">
          <a:xfrm>
            <a:off x="815411" y="443883"/>
            <a:ext cx="10588755" cy="601092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 marL="0" indent="0">
              <a:buFont typeface="Arial"/>
              <a:buNone/>
              <a:defRPr/>
            </a:pPr>
            <a:r>
              <a:rPr lang="ru-RU" sz="2400" b="1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Контроль в течение срока </a:t>
            </a:r>
            <a:r>
              <a:rPr lang="ru-RU" sz="2400" b="1" i="0" u="none" strike="noStrike" cap="none" spc="0" dirty="0" err="1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2400" b="1" i="0" u="none" strike="noStrike" cap="none" spc="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(пункты 43-45)</a:t>
            </a:r>
            <a:endParaRPr sz="2400" b="1" dirty="0"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1644171784" name="Объект 2"/>
          <p:cNvSpPr>
            <a:spLocks noGrp="1"/>
          </p:cNvSpPr>
          <p:nvPr>
            <p:ph sz="half" idx="1"/>
          </p:nvPr>
        </p:nvSpPr>
        <p:spPr bwMode="auto">
          <a:xfrm>
            <a:off x="316041" y="1174439"/>
            <a:ext cx="6232186" cy="5268755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342900" marR="0" indent="-34290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sz="16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342900" marR="0" indent="-34290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16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ежемесячный контроль </a:t>
            </a:r>
            <a:r>
              <a:rPr lang="ru-RU" sz="16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 выполнением обязательств по контракту, мероприятий программы социальной адаптации, целевого использования денежных средств ГСП</a:t>
            </a:r>
            <a:endParaRPr sz="16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342900" marR="0" indent="-34290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sz="16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342900" marR="0" indent="-34290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16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течение последнего месяца действия </a:t>
            </a:r>
            <a:r>
              <a:rPr lang="ru-RU" sz="1600" b="1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16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6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 социальной защиты населения подготавливает заключение об оценке выполнения мероприятий программы социальной адаптации или о целесообразности продления срока действия социального контракта, но не более чем на половину срока ранее заключенного </a:t>
            </a:r>
            <a:r>
              <a:rPr lang="ru-RU" sz="16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endParaRPr sz="16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342900" marR="0" indent="-34290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sz="16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342900" marR="0" indent="-34290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16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течение 5-го месяца после месяца окончания срока действия </a:t>
            </a:r>
            <a:r>
              <a:rPr lang="ru-RU" sz="1600" b="1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16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6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 социальной защиты населения подготавливает отчет об оценке эффективности реализации </a:t>
            </a:r>
            <a:r>
              <a:rPr lang="ru-RU" sz="16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endParaRPr sz="16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2024883871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D3DEB2C-6493-4FE8-1C6C-881C896AF67A}" type="slidenum">
              <a:rPr lang="ru-RU"/>
              <a:t>24</a:t>
            </a:fld>
            <a:endParaRPr dirty="0"/>
          </a:p>
        </p:txBody>
      </p:sp>
      <p:pic>
        <p:nvPicPr>
          <p:cNvPr id="1753916624" name="Рисунок 175391662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548227" y="1523648"/>
            <a:ext cx="5482488" cy="36549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91858467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592277" y="332656"/>
            <a:ext cx="2784309" cy="365125"/>
          </a:xfrm>
        </p:spPr>
        <p:txBody>
          <a:bodyPr/>
          <a:lstStyle/>
          <a:p>
            <a:pPr>
              <a:defRPr/>
            </a:pPr>
            <a:fld id="{A5775A46-9777-913C-E859-5E9CF10B6E7C}" type="slidenum">
              <a:rPr lang="ru-RU"/>
              <a:t>25</a:t>
            </a:fld>
            <a:endParaRPr lang="ru-RU"/>
          </a:p>
        </p:txBody>
      </p:sp>
      <p:sp>
        <p:nvSpPr>
          <p:cNvPr id="1660566331" name="Заголовок 7"/>
          <p:cNvSpPr>
            <a:spLocks noGrp="1"/>
          </p:cNvSpPr>
          <p:nvPr>
            <p:ph type="title"/>
          </p:nvPr>
        </p:nvSpPr>
        <p:spPr bwMode="auto">
          <a:xfrm>
            <a:off x="787828" y="274637"/>
            <a:ext cx="10588756" cy="818973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 marL="0" marR="0" indent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endParaRPr sz="4400" b="1" i="0" u="none" strike="noStrike" cap="none" spc="0" dirty="0">
              <a:solidFill>
                <a:schemeClr val="accent6">
                  <a:lumMod val="50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Мониторинг условий жизни семьи заявителя </a:t>
            </a:r>
            <a:br>
              <a:rPr lang="ru-RU" sz="2000" b="1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b="1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со дня окончания срока действия </a:t>
            </a:r>
            <a:r>
              <a:rPr lang="ru-RU" sz="2000" b="1" i="0" u="none" strike="noStrike" cap="none" spc="0" dirty="0" err="1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2000" b="1" i="0" u="none" strike="noStrike" cap="none" spc="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(пункт 46)</a:t>
            </a:r>
            <a:endParaRPr sz="20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dirty="0"/>
          </a:p>
        </p:txBody>
      </p:sp>
      <p:sp>
        <p:nvSpPr>
          <p:cNvPr id="104161840" name="Прямоугольник 104161839"/>
          <p:cNvSpPr/>
          <p:nvPr/>
        </p:nvSpPr>
        <p:spPr bwMode="auto">
          <a:xfrm>
            <a:off x="353678" y="1349373"/>
            <a:ext cx="3660069" cy="5291664"/>
          </a:xfrm>
          <a:prstGeom prst="rect">
            <a:avLst/>
          </a:prstGeom>
          <a:solidFill>
            <a:schemeClr val="accent1">
              <a:alpha val="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239821" indent="-239821">
              <a:buFont typeface="Arial"/>
              <a:buChar char="–"/>
              <a:defRPr/>
            </a:pPr>
            <a:endParaRPr sz="1400" b="1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ПОИСК РАБОТЫ</a:t>
            </a:r>
            <a:b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endParaRPr sz="1400" b="1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239821" indent="-239821">
              <a:buFont typeface="Arial"/>
              <a:buChar char="•"/>
              <a:defRPr/>
            </a:pP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течение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12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месяцев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ежемесячно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проверяется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факт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наличия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действующего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трудового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договора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служебного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endParaRPr sz="1400" b="1" i="0" dirty="0"/>
          </a:p>
          <a:p>
            <a:pPr marL="239821" indent="-239821">
              <a:buFont typeface="Arial"/>
              <a:buChar char="•"/>
              <a:defRPr/>
            </a:pP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течение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12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месяцев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ежеквартально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рассчитывается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средний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доход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гражданина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трудовой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деятельности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4, 5, 6-й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месяцы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7, 8, 9-й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месяцы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10, 11, 12-й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месяцы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окончания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срока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действия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endParaRPr sz="1400" b="1" i="0" dirty="0"/>
          </a:p>
          <a:p>
            <a:pPr marL="239821" indent="-239821">
              <a:buFont typeface="Arial"/>
              <a:buChar char="•"/>
              <a:defRPr/>
            </a:pPr>
            <a:endParaRPr sz="1400" b="1" i="0" dirty="0"/>
          </a:p>
          <a:p>
            <a:pPr marL="239821" indent="-239821">
              <a:buFont typeface="Arial"/>
              <a:buChar char="•"/>
              <a:defRPr/>
            </a:pP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течение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12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месяцев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ежеквартально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рассчитывается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среднедушевой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доход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семьи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доход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одиноко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проживающего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гражданина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4, 5, 6-й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месяцы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7, 8, </a:t>
            </a:r>
            <a:r>
              <a:rPr lang="ru-RU"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</a:t>
            </a:r>
            <a:r>
              <a:rPr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9-й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месяцы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10, 11, 12-й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месяцы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окончания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срока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действия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endParaRPr b="1" i="0" dirty="0"/>
          </a:p>
        </p:txBody>
      </p:sp>
      <p:sp>
        <p:nvSpPr>
          <p:cNvPr id="1650517821" name="Прямоугольник 1650517820"/>
          <p:cNvSpPr/>
          <p:nvPr/>
        </p:nvSpPr>
        <p:spPr bwMode="auto">
          <a:xfrm>
            <a:off x="4339598" y="1349373"/>
            <a:ext cx="4022694" cy="5291665"/>
          </a:xfrm>
          <a:prstGeom prst="rect">
            <a:avLst/>
          </a:prstGeom>
          <a:solidFill>
            <a:schemeClr val="accent1">
              <a:alpha val="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sz="1400" b="1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defRPr/>
            </a:pP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ИП</a:t>
            </a:r>
          </a:p>
          <a:p>
            <a:pPr>
              <a:defRPr/>
            </a:pPr>
            <a:endParaRPr sz="1200" b="1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239821" indent="-239821">
              <a:buFont typeface="Arial"/>
              <a:buChar char="•"/>
              <a:defRPr/>
            </a:pP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течение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12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месяцев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ежемесячно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проверяется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факт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государственной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регистрации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гражданина</a:t>
            </a:r>
            <a:r>
              <a:rPr lang="ru-RU" sz="1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качестве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ИП </a:t>
            </a:r>
            <a:r>
              <a:rPr lang="ru-RU" sz="1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 </a:t>
            </a:r>
            <a:r>
              <a:rPr lang="ru-RU" sz="1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налогоплательщика </a:t>
            </a:r>
            <a:r>
              <a:rPr lang="ru-RU"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НПД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endParaRPr sz="1400" b="1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239821" indent="-239821">
              <a:buFont typeface="Arial"/>
              <a:buChar char="•"/>
              <a:defRPr/>
            </a:pP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течение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12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месяцев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ежеквартально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рассчитывается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средний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доход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гражданина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предпринимательской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деятельности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4, 5, 6-й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месяцы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7, 8, 9-й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месяцы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10, 11, 12-й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месяцы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окончания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срока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действия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endParaRPr sz="1400" b="1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239821" indent="-239821">
              <a:buFont typeface="Arial"/>
              <a:buChar char="•"/>
              <a:defRPr/>
            </a:pP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течение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12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месяцев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ежеквартально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рассчитывается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среднедушевой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доход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семьи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доход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одиноко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проживающего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гражданина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4, 5, 6-й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месяцы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7, 8, 9-й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месяцы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10, 11, 12-й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месяцы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окончания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срока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действия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2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sz="12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endParaRPr sz="1200" b="1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041452298" name="Прямоугольник 1041452297"/>
          <p:cNvSpPr/>
          <p:nvPr/>
        </p:nvSpPr>
        <p:spPr bwMode="auto">
          <a:xfrm>
            <a:off x="8646426" y="1349374"/>
            <a:ext cx="3360207" cy="5291665"/>
          </a:xfrm>
          <a:prstGeom prst="rect">
            <a:avLst/>
          </a:prstGeom>
          <a:solidFill>
            <a:schemeClr val="accent1">
              <a:alpha val="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sz="1400" b="1" dirty="0"/>
          </a:p>
          <a:p>
            <a:pPr algn="ctr">
              <a:defRPr/>
            </a:pP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ИНЫЕ</a:t>
            </a:r>
            <a:b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endParaRPr sz="1400" b="1" dirty="0"/>
          </a:p>
          <a:p>
            <a:pPr marL="239821" indent="-239821">
              <a:buFont typeface="Arial"/>
              <a:buChar char="•"/>
              <a:defRPr/>
            </a:pP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течение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12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месяцев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ежеквартально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проверяется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факт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ухудшения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материально-бытового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состояния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семьи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одиноко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проживающего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гражданина</a:t>
            </a:r>
            <a:r>
              <a:rPr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endParaRPr sz="1400" b="1" dirty="0"/>
          </a:p>
          <a:p>
            <a:pPr marL="239821" indent="-239821">
              <a:buFont typeface="Arial"/>
              <a:buChar char="•"/>
              <a:defRPr/>
            </a:pP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течение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12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месяцев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ежеквартально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рассчитывается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среднедушевой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доход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семьи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доход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одиноко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проживающего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гражданина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4, 5, 6-й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месяцы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7, 8, 9-й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месяцы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10, 11, 12-й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месяцы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окончания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срока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действия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endParaRPr sz="1400" b="1" dirty="0"/>
          </a:p>
        </p:txBody>
      </p:sp>
      <p:sp>
        <p:nvSpPr>
          <p:cNvPr id="227119822" name=" 227119821"/>
          <p:cNvSpPr/>
          <p:nvPr/>
        </p:nvSpPr>
        <p:spPr bwMode="auto">
          <a:xfrm>
            <a:off x="2008503" y="2331720"/>
            <a:ext cx="8176428" cy="366119"/>
          </a:xfr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5985964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8" y="274637"/>
            <a:ext cx="10588756" cy="622376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>
              <a:defRPr/>
            </a:pP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Обязанности в рамках оказания ГСП по соц.контракту </a:t>
            </a:r>
            <a:b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</a:br>
            <a:r>
              <a:rPr sz="24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по мероприятию ПОИСК РАБОТЫ (пункты 48-50)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1348137565" name="Объект 2"/>
          <p:cNvSpPr>
            <a:spLocks noGrp="1"/>
          </p:cNvSpPr>
          <p:nvPr>
            <p:ph sz="half" idx="1"/>
          </p:nvPr>
        </p:nvSpPr>
        <p:spPr bwMode="auto">
          <a:xfrm>
            <a:off x="306115" y="1118954"/>
            <a:ext cx="4364854" cy="5602522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97500" lnSpcReduction="12000"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0" indent="0">
              <a:buFont typeface="Arial"/>
              <a:buNone/>
              <a:defRPr/>
            </a:pPr>
            <a:r>
              <a:rPr sz="14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Орган</a:t>
            </a:r>
            <a:r>
              <a:rPr sz="14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4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защиты</a:t>
            </a:r>
            <a:r>
              <a:rPr sz="14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населения</a:t>
            </a:r>
            <a:r>
              <a:rPr sz="14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обязан</a:t>
            </a:r>
            <a:r>
              <a:rPr sz="14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: </a:t>
            </a:r>
            <a:endParaRPr sz="1400" b="1" dirty="0">
              <a:solidFill>
                <a:srgbClr val="C00000"/>
              </a:solidFill>
            </a:endParaRPr>
          </a:p>
          <a:p>
            <a:pPr marL="0" indent="0">
              <a:buFont typeface="Arial"/>
              <a:buNone/>
              <a:defRPr/>
            </a:pPr>
            <a:endParaRPr sz="1400" dirty="0"/>
          </a:p>
          <a:p>
            <a:pPr marL="0" indent="0"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оказывать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совместно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органами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занятости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населения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органами местного самоуправления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организациями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сфере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труда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занятости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содействие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поиске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получателем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работы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последующим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трудоустройством</a:t>
            </a:r>
            <a:endParaRPr sz="1400" dirty="0"/>
          </a:p>
          <a:p>
            <a:pPr marL="0" indent="0"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осуществлять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ежемесячную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денежную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выплату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получателю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соответствии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настоящи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ми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Правил</a:t>
            </a:r>
            <a:r>
              <a:rPr lang="ru-RU"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ами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sz="1400" dirty="0"/>
          </a:p>
          <a:p>
            <a:pPr marL="0" indent="0"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оказывать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содействие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совместно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органами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занятости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населения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получателю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прохождении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профессионального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обучения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получении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дополнительного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профессионального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образования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sz="1400" dirty="0"/>
          </a:p>
          <a:p>
            <a:pPr marL="0" indent="0"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осуществлять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ежемесячную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денежную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выплату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получателю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период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прохождения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профессионального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обучения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дополнительного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профессионального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образования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соответствии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 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настоящи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ми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Правил</a:t>
            </a:r>
            <a:r>
              <a:rPr lang="ru-RU"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ами</a:t>
            </a:r>
            <a:endParaRPr sz="1400" dirty="0"/>
          </a:p>
          <a:p>
            <a:pPr marL="0" indent="0"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возместить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расходы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работодателю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прохождение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получателем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стажировки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если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указанное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обязательство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предусмотрено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программой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адаптации</a:t>
            </a:r>
            <a:endParaRPr sz="14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>
              <a:buFont typeface="Arial"/>
              <a:buNone/>
              <a:defRPr/>
            </a:pPr>
            <a:endParaRPr sz="12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547602991" name="Объект 3"/>
          <p:cNvSpPr>
            <a:spLocks noGrp="1"/>
          </p:cNvSpPr>
          <p:nvPr>
            <p:ph sz="half" idx="2"/>
          </p:nvPr>
        </p:nvSpPr>
        <p:spPr bwMode="auto">
          <a:xfrm>
            <a:off x="4985388" y="1118954"/>
            <a:ext cx="6935679" cy="5262374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97500" lnSpcReduction="12000"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0" indent="0">
              <a:buFont typeface="Arial"/>
              <a:buNone/>
              <a:defRPr/>
            </a:pPr>
            <a:r>
              <a:rPr sz="14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Получатель</a:t>
            </a:r>
            <a:r>
              <a:rPr sz="14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обязан</a:t>
            </a:r>
            <a:r>
              <a:rPr sz="14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: </a:t>
            </a:r>
            <a:endParaRPr sz="1400" b="1" dirty="0">
              <a:solidFill>
                <a:srgbClr val="C00000"/>
              </a:solidFill>
            </a:endParaRPr>
          </a:p>
          <a:p>
            <a:pPr marL="0" indent="0">
              <a:buFont typeface="Arial"/>
              <a:buNone/>
              <a:defRPr/>
            </a:pPr>
            <a:endParaRPr sz="1400" dirty="0"/>
          </a:p>
          <a:p>
            <a:pPr marL="0" indent="0"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встать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учет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органах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занятости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населения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качестве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безработного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ищущего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работу</a:t>
            </a:r>
            <a:endParaRPr sz="1400" dirty="0"/>
          </a:p>
          <a:p>
            <a:pPr marL="0" indent="0"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зарегистрироваться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единой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цифровой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платформе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сфере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занятости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трудовых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отношений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"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Работа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России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"</a:t>
            </a:r>
            <a:endParaRPr sz="1400" dirty="0"/>
          </a:p>
          <a:p>
            <a:pPr marL="0" indent="0"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осуществить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поиск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работы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последующим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заключением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трудового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договора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период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действия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endParaRPr sz="1400" dirty="0"/>
          </a:p>
          <a:p>
            <a:pPr marL="0" indent="0"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пройти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период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действия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профессиональное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обучение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получить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дополнительное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профессиональное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образование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если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это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предусмотрено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программой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адаптации</a:t>
            </a:r>
            <a:endParaRPr sz="1400" dirty="0"/>
          </a:p>
          <a:p>
            <a:pPr marL="0" indent="0"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пройти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период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действия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стажировку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последующим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заключением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трудового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договора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если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это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предусмотрено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программой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адаптации</a:t>
            </a:r>
            <a:endParaRPr sz="1400" dirty="0"/>
          </a:p>
          <a:p>
            <a:pPr marL="0" marR="0" indent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осуществлять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трудовую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деятельность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период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действия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менее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чем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течение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12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месяцев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окончания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срока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действия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endParaRPr sz="1400" dirty="0"/>
          </a:p>
          <a:p>
            <a:pPr marL="0" indent="0"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ж)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представлять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документы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сведения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необходимые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контроля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ом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программы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адаптации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контроля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целевым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использованием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денежных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средств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если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они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могут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быть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получены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порядке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межведомственного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информационного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взаимодействия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sz="1400" dirty="0"/>
          </a:p>
          <a:p>
            <a:pPr marL="0" indent="0"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уведомить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защиты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населения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течение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3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рабочих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о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досрочном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прекращении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выполнения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мероприятий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программы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адаптации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трудовой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деятельности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период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действия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endParaRPr sz="14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возвратить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денежную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выплату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предоставляемую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течение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одного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даты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заключения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полученную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качестве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ГСП,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полном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объеме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течение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30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календарных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получателем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ГСП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соц.контракту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уведомления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о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необходимости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такого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возврата</a:t>
            </a:r>
            <a:endParaRPr sz="1400" dirty="0"/>
          </a:p>
        </p:txBody>
      </p:sp>
      <p:cxnSp>
        <p:nvCxnSpPr>
          <p:cNvPr id="642548662" name="Прямая соединительная линия 642548661"/>
          <p:cNvCxnSpPr>
            <a:cxnSpLocks/>
          </p:cNvCxnSpPr>
          <p:nvPr/>
        </p:nvCxnSpPr>
        <p:spPr bwMode="auto">
          <a:xfrm>
            <a:off x="4732061" y="1038999"/>
            <a:ext cx="0" cy="5499915"/>
          </a:xfrm>
          <a:prstGeom prst="line">
            <a:avLst/>
          </a:prstGeom>
          <a:ln w="2857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4799745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502C5919-67C3-07E6-22EB-3D6931C690A4}" type="slidenum">
              <a:rPr lang="ru-RU"/>
              <a:t>26</a:t>
            </a:fld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1421209" name="Заголовок 1"/>
          <p:cNvSpPr>
            <a:spLocks noGrp="1"/>
          </p:cNvSpPr>
          <p:nvPr>
            <p:ph type="title"/>
          </p:nvPr>
        </p:nvSpPr>
        <p:spPr bwMode="auto">
          <a:xfrm>
            <a:off x="463325" y="274636"/>
            <a:ext cx="11412483" cy="622375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>
              <a:defRPr/>
            </a:pPr>
            <a:r>
              <a:rPr sz="20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Обязанности в рамках оказания ГСП по соц.контракту по мероприятию </a:t>
            </a:r>
            <a:br>
              <a:rPr sz="20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</a:br>
            <a:r>
              <a:rPr sz="20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ИНДИВИДУАЛЬНАЯ ПЕРЕДПРИНИМАТЕЛЬСКАЯ ДЕЯТЕЛЬНОСТЬ (пункт 50)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606624313" name="Объект 2"/>
          <p:cNvSpPr>
            <a:spLocks noGrp="1"/>
          </p:cNvSpPr>
          <p:nvPr>
            <p:ph sz="half" idx="1"/>
          </p:nvPr>
        </p:nvSpPr>
        <p:spPr bwMode="auto">
          <a:xfrm>
            <a:off x="186878" y="1112534"/>
            <a:ext cx="11688931" cy="5431493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0" indent="0">
              <a:spcAft>
                <a:spcPts val="850"/>
              </a:spcAft>
              <a:buFont typeface="Arial"/>
              <a:buNone/>
              <a:defRPr/>
            </a:pPr>
            <a:r>
              <a:rPr sz="14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Орган</a:t>
            </a:r>
            <a:r>
              <a:rPr sz="14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4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защиты</a:t>
            </a:r>
            <a:r>
              <a:rPr sz="14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населения</a:t>
            </a:r>
            <a:r>
              <a:rPr sz="14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обязан</a:t>
            </a:r>
            <a:r>
              <a:rPr sz="14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: </a:t>
            </a:r>
            <a:endParaRPr sz="1400" b="1" dirty="0">
              <a:solidFill>
                <a:srgbClr val="C00000"/>
              </a:solidFill>
            </a:endParaRPr>
          </a:p>
          <a:p>
            <a:pPr marL="0" indent="0">
              <a:spcAft>
                <a:spcPts val="850"/>
              </a:spcAft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оказывать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совместно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исполнительными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органами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субъектов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РФ,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осуществляющими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полномочия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области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развития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МСП и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сельского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хозяйства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органами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занятости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населения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органами</a:t>
            </a:r>
            <a:r>
              <a:rPr sz="140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местного</a:t>
            </a:r>
            <a:r>
              <a:rPr sz="140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самоуправления</a:t>
            </a:r>
            <a:r>
              <a:rPr sz="140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организациями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образующими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инфраструктуру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поддержки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малого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среднего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предпринимательства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содействие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получателю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создании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условий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осуществления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предпринимательской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деятельности</a:t>
            </a:r>
            <a:endParaRPr sz="1400" dirty="0"/>
          </a:p>
          <a:p>
            <a:pPr marL="0" indent="0">
              <a:spcAft>
                <a:spcPts val="850"/>
              </a:spcAft>
              <a:buNone/>
              <a:defRPr/>
            </a:pP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оказывать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совместно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инфраструктурой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поддержки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информационно-консультационное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сопровождение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получателей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включая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разработку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доработку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необходимости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бизнес-плана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как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период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рассмотрения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заявления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о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назначении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так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период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реализации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endParaRPr sz="1400" b="1" dirty="0"/>
          </a:p>
          <a:p>
            <a:pPr marL="0" indent="0">
              <a:spcAft>
                <a:spcPts val="850"/>
              </a:spcAft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в)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организовать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прохождение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тестирования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определения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уровня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предпринимательских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компетенций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заключения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endParaRPr sz="1400" dirty="0"/>
          </a:p>
          <a:p>
            <a:pPr marL="0" indent="0">
              <a:spcAft>
                <a:spcPts val="850"/>
              </a:spcAft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оказывать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содействие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получателю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прохождении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профессионального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обучения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получении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дополнительного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профессионального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образования</a:t>
            </a:r>
            <a:endParaRPr sz="1400" dirty="0"/>
          </a:p>
          <a:p>
            <a:pPr marL="0" indent="0">
              <a:spcAft>
                <a:spcPts val="850"/>
              </a:spcAft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осуществлять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проверку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государственной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регистрации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качестве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ИП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постановки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учет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качестве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налогоплательщика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НПД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принятии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решения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о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назначении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endParaRPr sz="1400" dirty="0"/>
          </a:p>
          <a:p>
            <a:pPr marL="0" indent="0">
              <a:spcAft>
                <a:spcPts val="850"/>
              </a:spcAft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осуществлять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получателю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денежную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выплату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соответствии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 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настоящи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ми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Правил</a:t>
            </a:r>
            <a:r>
              <a:rPr lang="ru-RU"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ами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целью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осуществления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предпринимательской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деятельности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соответствии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условиями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endParaRPr sz="14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>
              <a:spcAft>
                <a:spcPts val="850"/>
              </a:spcAft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ж)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представлять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Федеральную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налоговую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службу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сведения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отношении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оказанной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целях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ведения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единого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реестра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субъектов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малого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среднего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предпринимательства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-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получателей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поддержки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соответствии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Федеральным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"О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развитии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малого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среднего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предпринимательства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Российской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Федерации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"</a:t>
            </a:r>
            <a:endParaRPr dirty="0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8592277" y="6356353"/>
            <a:ext cx="2784309" cy="365125"/>
          </a:xfrm>
        </p:spPr>
        <p:txBody>
          <a:bodyPr/>
          <a:lstStyle/>
          <a:p>
            <a:pPr>
              <a:defRPr/>
            </a:pPr>
            <a:fld id="{502C5919-67C3-07E6-22EB-3D6931C690A4}" type="slidenum">
              <a:rPr lang="ru-RU"/>
              <a:t>27</a:t>
            </a:fld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50375975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C860007-20DF-149B-1AFE-B9419FEF7E35}" type="slidenum">
              <a:rPr lang="ru-RU"/>
              <a:t>28</a:t>
            </a:fld>
            <a:endParaRPr lang="ru-RU"/>
          </a:p>
        </p:txBody>
      </p:sp>
      <p:sp>
        <p:nvSpPr>
          <p:cNvPr id="81950565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8" y="274637"/>
            <a:ext cx="10588756" cy="6007808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50(1). В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рамках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оказания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ГСП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соц.контракту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гражданам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</a:t>
            </a:r>
            <a:r>
              <a:rPr sz="18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участникам</a:t>
            </a:r>
            <a:r>
              <a:rPr sz="18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СВО и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членам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их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семей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b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мероприятию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8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"</a:t>
            </a:r>
            <a:r>
              <a:rPr sz="18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Организация</a:t>
            </a:r>
            <a:r>
              <a:rPr sz="18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индивидуальной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предпринимательской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деятельности</a:t>
            </a:r>
            <a:r>
              <a:rPr lang="ru-RU" sz="18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"</a:t>
            </a:r>
            <a:r>
              <a:rPr sz="18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организации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образующие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инфраструктуру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поддержки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субъектов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малого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среднего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предпринимательства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в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том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числе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центры</a:t>
            </a:r>
            <a:r>
              <a:rPr sz="18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"</a:t>
            </a:r>
            <a:r>
              <a:rPr sz="18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Мой</a:t>
            </a:r>
            <a:r>
              <a:rPr sz="18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бизнес</a:t>
            </a:r>
            <a:r>
              <a:rPr sz="18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"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b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18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предоставляют</a:t>
            </a:r>
            <a:r>
              <a:rPr sz="18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консультационную</a:t>
            </a:r>
            <a:r>
              <a:rPr sz="18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8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методологическую</a:t>
            </a:r>
            <a:r>
              <a:rPr sz="18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поддержку</a:t>
            </a:r>
            <a:r>
              <a:rPr sz="18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8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вопросам</a:t>
            </a:r>
            <a:r>
              <a:rPr sz="18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ведения</a:t>
            </a:r>
            <a:r>
              <a:rPr sz="18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предпринимательской</a:t>
            </a:r>
            <a:r>
              <a:rPr sz="18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деятельности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получателю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8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</a:t>
            </a:r>
            <a:r>
              <a:rPr sz="18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8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основании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8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8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18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18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8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период</a:t>
            </a:r>
            <a:r>
              <a:rPr sz="18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заключения</a:t>
            </a:r>
            <a:r>
              <a:rPr sz="18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8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действия</a:t>
            </a:r>
            <a:r>
              <a:rPr sz="18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8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мониторинга</a:t>
            </a:r>
            <a:r>
              <a:rPr sz="18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800" b="1" i="0" u="none" dirty="0" err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800" b="1" i="0" u="none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800" b="1" i="0" u="none" dirty="0" err="1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sz="18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endParaRPr sz="18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25098410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8" y="274637"/>
            <a:ext cx="10588756" cy="622376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90000"/>
          </a:bodyPr>
          <a:lstStyle/>
          <a:p>
            <a:pPr>
              <a:defRPr/>
            </a:pPr>
            <a:r>
              <a:rPr lang="ru-RU" sz="2000" b="1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Обязанности в рамках оказания ГСП по соц.контракту по мероприятию </a:t>
            </a:r>
            <a:br>
              <a:rPr lang="ru-RU" sz="2000" b="1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b="1" i="0" u="none" strike="noStrike" cap="none" spc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ИНДИВИДУАЛЬНАЯ ПЕРЕДПРИНИМАТЕЛЬСКАЯ ДЕЯТЕЛЬНОСТЬ (пункт 51)</a:t>
            </a:r>
            <a:r>
              <a:rPr lang="ru-RU" sz="2000" b="1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b="1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b="1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2000" b="1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endParaRPr sz="200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sz="2000"/>
          </a:p>
        </p:txBody>
      </p:sp>
      <p:sp>
        <p:nvSpPr>
          <p:cNvPr id="1920556698" name="Объект 3"/>
          <p:cNvSpPr>
            <a:spLocks noGrp="1"/>
          </p:cNvSpPr>
          <p:nvPr>
            <p:ph sz="half" idx="2"/>
          </p:nvPr>
        </p:nvSpPr>
        <p:spPr bwMode="auto">
          <a:xfrm>
            <a:off x="315362" y="1118954"/>
            <a:ext cx="11540970" cy="5689656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0" indent="0">
              <a:spcAft>
                <a:spcPts val="850"/>
              </a:spcAft>
              <a:buFont typeface="Arial"/>
              <a:buNone/>
              <a:defRPr/>
            </a:pP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Получатель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обязан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: </a:t>
            </a:r>
            <a:endParaRPr sz="2000" b="1" dirty="0"/>
          </a:p>
          <a:p>
            <a:pPr marL="0" indent="0">
              <a:spcAft>
                <a:spcPts val="850"/>
              </a:spcAft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зарегистрироваться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качестве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ИП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встать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учет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налоговом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качестве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налогоплательщика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НПД</a:t>
            </a:r>
            <a:endParaRPr sz="1400" dirty="0">
              <a:latin typeface="Times New Roman"/>
              <a:ea typeface="Times New Roman"/>
              <a:cs typeface="Times New Roman"/>
            </a:endParaRPr>
          </a:p>
          <a:p>
            <a:pPr marL="0" indent="0">
              <a:spcAft>
                <a:spcPts val="850"/>
              </a:spcAft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пройти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тестирование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определения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уровня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предпринимательских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компетенций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заключения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endParaRPr sz="1400" dirty="0">
              <a:latin typeface="Times New Roman"/>
              <a:ea typeface="Times New Roman"/>
              <a:cs typeface="Times New Roman"/>
            </a:endParaRPr>
          </a:p>
          <a:p>
            <a:pPr marL="0" indent="0">
              <a:spcAft>
                <a:spcPts val="850"/>
              </a:spcAft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заключения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пройти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обучение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развития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предпринимательских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компетенций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соответствии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 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настоящи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ми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Правил</a:t>
            </a:r>
            <a:r>
              <a:rPr lang="ru-RU"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ами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случае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неудовлетворительного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результата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итогам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прохождения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тестирования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определения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уровня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предпринимательских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компетенций</a:t>
            </a:r>
            <a:endParaRPr sz="1400" dirty="0">
              <a:latin typeface="Times New Roman"/>
              <a:ea typeface="Times New Roman"/>
              <a:cs typeface="Times New Roman"/>
            </a:endParaRPr>
          </a:p>
          <a:p>
            <a:pPr marL="0" indent="0">
              <a:spcAft>
                <a:spcPts val="850"/>
              </a:spcAft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пройти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период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действия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профессиональное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обучение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получить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дополнительное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профессиональное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образование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если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указанное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обязательство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предусмотрено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программой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адаптации</a:t>
            </a:r>
            <a:endParaRPr sz="1400" dirty="0">
              <a:latin typeface="Times New Roman"/>
              <a:ea typeface="Times New Roman"/>
              <a:cs typeface="Times New Roman"/>
            </a:endParaRPr>
          </a:p>
          <a:p>
            <a:pPr marL="0" indent="0">
              <a:spcAft>
                <a:spcPts val="850"/>
              </a:spcAft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необходимости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приобрести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период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действия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</a:t>
            </a:r>
            <a:r>
              <a:rPr lang="ru-RU"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основные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средства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материально-производственные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запасы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необходимые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осуществления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предпринимательской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деятельности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представить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защиты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населения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подтверждающие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документы</a:t>
            </a:r>
            <a:endParaRPr sz="1400" dirty="0">
              <a:latin typeface="Times New Roman"/>
              <a:ea typeface="Times New Roman"/>
              <a:cs typeface="Times New Roman"/>
            </a:endParaRPr>
          </a:p>
          <a:p>
            <a:pPr marL="0" indent="0">
              <a:spcAft>
                <a:spcPts val="850"/>
              </a:spcAft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возвратить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денежные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средства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полученные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качестве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ГСП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контракту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полном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объеме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предусмотренных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случаях</a:t>
            </a:r>
            <a:endParaRPr sz="1400" b="1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>
              <a:spcAft>
                <a:spcPts val="850"/>
              </a:spcAft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ж)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осуществлять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предпринимательскую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деятельность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том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числе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качестве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налогоплательщика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НПД</a:t>
            </a:r>
            <a:r>
              <a:rPr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период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срока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действия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</a:t>
            </a:r>
            <a:r>
              <a:rPr lang="ru-RU"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менее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чем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течение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12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месяцев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окончания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срока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действия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endParaRPr sz="1400" dirty="0">
              <a:latin typeface="Times New Roman"/>
              <a:ea typeface="Times New Roman"/>
              <a:cs typeface="Times New Roman"/>
            </a:endParaRPr>
          </a:p>
          <a:p>
            <a:pPr marL="0" indent="0">
              <a:spcAft>
                <a:spcPts val="850"/>
              </a:spcAft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представлять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документы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сведения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необходимые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контроля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выполнением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обязательств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предусмотренных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контрактом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и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программой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адаптации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контроля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целевым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использованием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денежных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средств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если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они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могут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быть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получены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порядке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межведомственного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электронного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взаимодействия</a:t>
            </a:r>
            <a:endParaRPr sz="14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>
              <a:spcAft>
                <a:spcPts val="850"/>
              </a:spcAft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уведомить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защиты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населения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течение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3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рабочих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досрочном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прекращении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выполнения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мероприятий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программы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адаптации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предпринимательской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деятельности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период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действия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113966073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8FD2A31-E2F8-5AC1-2D01-1216348AF52F}" type="slidenum">
              <a:rPr lang="ru-RU"/>
              <a:t>29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97075037" name="TextBox 597075036"/>
          <p:cNvSpPr txBox="1"/>
          <p:nvPr/>
        </p:nvSpPr>
        <p:spPr bwMode="auto">
          <a:xfrm>
            <a:off x="2115446" y="1373124"/>
            <a:ext cx="45720" cy="366119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719163128" name=" 719163127"/>
          <p:cNvSpPr/>
          <p:nvPr/>
        </p:nvSpPr>
        <p:spPr bwMode="auto">
          <a:xfrm>
            <a:off x="411098" y="641243"/>
            <a:ext cx="5105558" cy="640439"/>
          </a:xfr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sz="1800" b="1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sz="1800" b="1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endParaRPr sz="1800" b="1" i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967645409" name=" 967645408"/>
          <p:cNvSpPr/>
          <p:nvPr/>
        </p:nvSpPr>
        <p:spPr bwMode="auto">
          <a:xfrm>
            <a:off x="6818199" y="2116233"/>
            <a:ext cx="4923735" cy="3932279"/>
          </a:xfr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sz="1600" b="1" i="0" u="none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Социальный контракт с одним и тем же гражданином</a:t>
            </a:r>
            <a:r>
              <a:rPr sz="1600" b="1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(с одной и той же семьей) вне зависимости от выбранного мероприятия заключается не ранее чем со дня окончания мониторинга условий жизни семьи (одиноко проживающего гражданина) по завершении ранее заключенного социального контракта</a:t>
            </a:r>
          </a:p>
          <a:p>
            <a:pPr>
              <a:defRPr/>
            </a:pPr>
            <a:endParaRPr sz="1600" b="1"/>
          </a:p>
          <a:p>
            <a:pPr>
              <a:defRPr/>
            </a:pPr>
            <a:r>
              <a:rPr sz="1600" b="1" i="0" u="none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за исключением</a:t>
            </a:r>
            <a:r>
              <a:rPr sz="1600" b="1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случая вынесения органом социальной защиты населения субъекта Российской Федерации решения о целесообразности заключения с гражданином (семьей) нового социального контракта в период проведения мониторинга условий жизни семьи (одиноко проживающего гражданина)</a:t>
            </a:r>
            <a:r>
              <a:rPr sz="12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sz="12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endParaRPr sz="1200" b="0" i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706627453" name="TextBox 706627452"/>
          <p:cNvSpPr txBox="1"/>
          <p:nvPr/>
        </p:nvSpPr>
        <p:spPr bwMode="auto">
          <a:xfrm>
            <a:off x="6924166" y="789276"/>
            <a:ext cx="4809478" cy="366119"/>
          </a:xfrm>
          <a:prstGeom prst="rect">
            <a:avLst/>
          </a:prstGeo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800" b="1" i="0" u="none" strike="noStrike" cap="none" spc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791849796" name="Выноска со стрелкой вниз 791849795"/>
          <p:cNvSpPr/>
          <p:nvPr/>
        </p:nvSpPr>
        <p:spPr bwMode="auto">
          <a:xfrm>
            <a:off x="6682680" y="641243"/>
            <a:ext cx="5177013" cy="1219935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accent1"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800" b="1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Повторное заключение</a:t>
            </a:r>
            <a:r>
              <a:rPr lang="ru-RU" sz="18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br>
              <a:rPr lang="ru-RU" sz="18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8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социального контракта с гражданином (п.. 4)</a:t>
            </a:r>
            <a:endParaRPr dirty="0"/>
          </a:p>
        </p:txBody>
      </p:sp>
      <p:sp>
        <p:nvSpPr>
          <p:cNvPr id="1960320227" name="Прямоугольник 1960320226"/>
          <p:cNvSpPr/>
          <p:nvPr/>
        </p:nvSpPr>
        <p:spPr bwMode="auto">
          <a:xfrm>
            <a:off x="6682680" y="1952099"/>
            <a:ext cx="5170293" cy="4142912"/>
          </a:xfrm>
          <a:prstGeom prst="rect">
            <a:avLst/>
          </a:prstGeom>
          <a:solidFill>
            <a:schemeClr val="accent1">
              <a:alpha val="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334191616" name="Прямоугольник 1334191615"/>
          <p:cNvSpPr/>
          <p:nvPr/>
        </p:nvSpPr>
        <p:spPr bwMode="auto">
          <a:xfrm>
            <a:off x="411098" y="1952099"/>
            <a:ext cx="5170293" cy="1877257"/>
          </a:xfrm>
          <a:prstGeom prst="rect">
            <a:avLst/>
          </a:prstGeom>
          <a:solidFill>
            <a:schemeClr val="accent1">
              <a:alpha val="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283878" indent="-283878">
              <a:buFont typeface="Arial"/>
              <a:buChar char="–"/>
              <a:defRPr/>
            </a:pPr>
            <a:r>
              <a:rPr lang="ru-RU" sz="1600" b="1" i="0" u="none" strike="noStrike" cap="none" spc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 многодетными семьями, </a:t>
            </a:r>
            <a:endParaRPr sz="1600" b="1" i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283878" indent="-283878">
              <a:buFont typeface="Arial"/>
              <a:buChar char="–"/>
              <a:defRPr/>
            </a:pPr>
            <a:endParaRPr sz="1600" b="1" i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283878" indent="-283878">
              <a:buFont typeface="Arial"/>
              <a:buChar char="–"/>
              <a:defRPr/>
            </a:pPr>
            <a:r>
              <a:rPr lang="ru-RU" sz="1600" b="1" i="0" u="none" strike="noStrike" cap="none" spc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 семьями с детьми,</a:t>
            </a:r>
            <a:endParaRPr lang="ru-RU" sz="1600" b="1" i="0" u="none" strike="noStrike" cap="none" spc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ru-RU" sz="1600" b="1" i="0" u="none" strike="noStrike" cap="none" spc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283878" indent="-283878">
              <a:buFont typeface="Arial"/>
              <a:buChar char="–"/>
              <a:defRPr/>
            </a:pPr>
            <a:r>
              <a:rPr lang="ru-RU" sz="1600" b="1" i="0" u="none" strike="noStrike" cap="none" spc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 участниками специальной военной операции, </a:t>
            </a:r>
            <a:endParaRPr lang="ru-RU" sz="1600" b="1" i="0" u="none" strike="noStrike" cap="none" spc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>
              <a:defRPr/>
            </a:pPr>
            <a:endParaRPr lang="ru-RU" sz="1600" b="1" i="0" u="none" strike="noStrike" cap="none" spc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283878" indent="-283878">
              <a:buFont typeface="Arial"/>
              <a:buChar char="–"/>
              <a:defRPr/>
            </a:pPr>
            <a:r>
              <a:rPr lang="ru-RU" sz="1600" b="1" i="0" u="none" strike="noStrike" cap="none" spc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 членами их семей участников СВО</a:t>
            </a:r>
            <a:endParaRPr sz="1600" b="1" i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69911227" name="Выноска со стрелкой вниз 469911226"/>
          <p:cNvSpPr/>
          <p:nvPr/>
        </p:nvSpPr>
        <p:spPr bwMode="auto">
          <a:xfrm>
            <a:off x="411098" y="683982"/>
            <a:ext cx="5177012" cy="1124101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accent1"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800" b="1" i="0" u="none" strike="noStrike" cap="none" spc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 приоритетном порядке</a:t>
            </a:r>
            <a:br>
              <a:rPr lang="ru-RU" sz="1800" b="1" i="0" u="none" strike="noStrike" cap="none" spc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800" b="1" i="0" u="none" strike="noStrike" cap="none" spc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800" b="1" i="0" u="none" strike="noStrike" cap="none" spc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социальный контракт заключается (п. 4)</a:t>
            </a:r>
            <a:endParaRPr/>
          </a:p>
        </p:txBody>
      </p:sp>
      <p:pic>
        <p:nvPicPr>
          <p:cNvPr id="186174056" name="Рисунок 18617405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415480" y="4328363"/>
            <a:ext cx="3196659" cy="2052965"/>
          </a:xfrm>
          <a:prstGeom prst="rect">
            <a:avLst/>
          </a:prstGeom>
        </p:spPr>
      </p:pic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8592277" y="6356353"/>
            <a:ext cx="2784309" cy="365125"/>
          </a:xfrm>
        </p:spPr>
        <p:txBody>
          <a:bodyPr/>
          <a:lstStyle/>
          <a:p>
            <a:pPr>
              <a:defRPr/>
            </a:pPr>
            <a:fld id="{7C3BB055-BC70-24B3-E9DA-C74344BC1A03}" type="slidenum">
              <a:rPr lang="ru-RU"/>
              <a:t>3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21501921" name="Заголовок 1"/>
          <p:cNvSpPr>
            <a:spLocks noGrp="1"/>
          </p:cNvSpPr>
          <p:nvPr>
            <p:ph type="title"/>
          </p:nvPr>
        </p:nvSpPr>
        <p:spPr bwMode="auto">
          <a:xfrm>
            <a:off x="518810" y="182162"/>
            <a:ext cx="5474562" cy="1143000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>
              <a:defRPr/>
            </a:pPr>
            <a:r>
              <a:rPr sz="200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Что можно приобрести на средства ГСП по соц.контракту по направлению ИП</a:t>
            </a:r>
            <a:endParaRPr sz="200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290910056" name="TextBox 1290910055"/>
          <p:cNvSpPr txBox="1"/>
          <p:nvPr/>
        </p:nvSpPr>
        <p:spPr bwMode="auto">
          <a:xfrm>
            <a:off x="463323" y="1547101"/>
            <a:ext cx="7434579" cy="456625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283879" indent="-283879" algn="l">
              <a:spcAft>
                <a:spcPts val="850"/>
              </a:spcAft>
              <a:buAutoNum type="arabicParenR"/>
              <a:defRPr/>
            </a:pPr>
            <a:r>
              <a:rPr lang="ru-RU" sz="16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основные средства 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за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исключением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автотранспортных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мототранспортных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) </a:t>
            </a: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средств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маломерных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судов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самоходных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машин</a:t>
            </a:r>
            <a:r>
              <a:rPr sz="1600" b="1" i="0" u="none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)</a:t>
            </a:r>
            <a:endParaRPr sz="1600" b="1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283879" indent="-283879" algn="l">
              <a:spcAft>
                <a:spcPts val="850"/>
              </a:spcAft>
              <a:buAutoNum type="arabicParenR"/>
              <a:defRPr/>
            </a:pPr>
            <a:r>
              <a:rPr lang="ru-RU" sz="16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материально-производственные </a:t>
            </a:r>
            <a:r>
              <a:rPr lang="ru-RU" sz="1600" b="1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запасы</a:t>
            </a:r>
            <a:endParaRPr sz="16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283879" indent="-283879" algn="l">
              <a:spcAft>
                <a:spcPts val="850"/>
              </a:spcAft>
              <a:buAutoNum type="arabicParenR"/>
              <a:defRPr/>
            </a:pP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оплатить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расходы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связанные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подготовкой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оформлением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разрешительной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документации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необходимой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осуществления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предпринимательской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деятельности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с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приобретением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программного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обеспечения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(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неисключительных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прав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программное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обеспечение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а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также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приобретением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носителей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электронной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подписи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более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10</a:t>
            </a:r>
            <a:r>
              <a:rPr sz="16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%</a:t>
            </a:r>
            <a:r>
              <a:rPr lang="ru-RU" sz="16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60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назначаемой выплаты</a:t>
            </a:r>
            <a:r>
              <a:rPr lang="ru-RU"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</a:t>
            </a:r>
            <a:endParaRPr sz="16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283879" indent="-283879" algn="l">
              <a:spcAft>
                <a:spcPts val="850"/>
              </a:spcAft>
              <a:buAutoNum type="arabicParenR"/>
              <a:defRPr/>
            </a:pP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принять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имущественные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обязательства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более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15%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назначаемой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выплаты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),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необходимые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осуществления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предпринимательской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деятельности</a:t>
            </a:r>
            <a:endParaRPr sz="16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283879" indent="-283879" algn="l">
              <a:spcAft>
                <a:spcPts val="850"/>
              </a:spcAft>
              <a:buAutoNum type="arabicParenR"/>
              <a:defRPr/>
            </a:pP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оплатить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расходы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размещение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(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продвижение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продукции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sz="160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оваров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работ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услуг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торговых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площадках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сайтах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),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функционирующих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информационно-телекоммуникационной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сети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"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Интернет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", а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также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сервисах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размещения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объявлений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социальных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сетях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более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5%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назначаемой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выплаты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</a:t>
            </a:r>
            <a:endParaRPr sz="1600" dirty="0"/>
          </a:p>
        </p:txBody>
      </p:sp>
      <p:sp>
        <p:nvSpPr>
          <p:cNvPr id="789437919" name="Заголовок 1"/>
          <p:cNvSpPr>
            <a:spLocks noGrp="1"/>
          </p:cNvSpPr>
          <p:nvPr/>
        </p:nvSpPr>
        <p:spPr bwMode="auto">
          <a:xfrm>
            <a:off x="6706274" y="274637"/>
            <a:ext cx="5122315" cy="825822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>
            <a:lvl1pPr algn="ctr" defTabSz="914400">
              <a:spcBef>
                <a:spcPts val="0"/>
              </a:spcBef>
              <a:buNone/>
              <a:defRPr sz="4400" b="1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Arial"/>
              </a:defRPr>
            </a:lvl1pPr>
          </a:lstStyle>
          <a:p>
            <a:pPr>
              <a:defRPr/>
            </a:pPr>
            <a:endParaRPr sz="180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cxnSp>
        <p:nvCxnSpPr>
          <p:cNvPr id="2066892378" name="Прямая соединительная линия 2066892377"/>
          <p:cNvCxnSpPr>
            <a:cxnSpLocks/>
          </p:cNvCxnSpPr>
          <p:nvPr/>
        </p:nvCxnSpPr>
        <p:spPr bwMode="auto">
          <a:xfrm>
            <a:off x="8116244" y="1038999"/>
            <a:ext cx="0" cy="5317353"/>
          </a:xfrm>
          <a:prstGeom prst="line">
            <a:avLst/>
          </a:prstGeom>
          <a:ln w="2857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2428331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F546E93-4632-EF1A-D4B8-EB882EF82BEB}" type="slidenum">
              <a:rPr lang="ru-RU"/>
              <a:t>30</a:t>
            </a:fld>
            <a:endParaRPr/>
          </a:p>
        </p:txBody>
      </p:sp>
      <p:sp>
        <p:nvSpPr>
          <p:cNvPr id="58030718" name=" 58030717"/>
          <p:cNvSpPr/>
          <p:nvPr/>
        </p:nvSpPr>
        <p:spPr bwMode="auto">
          <a:xfrm>
            <a:off x="8264721" y="1325161"/>
            <a:ext cx="3616066" cy="4480919"/>
          </a:xfr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малоимущих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граждан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(НЕ СВО)</a:t>
            </a:r>
          </a:p>
          <a:p>
            <a:pPr>
              <a:defRPr/>
            </a:pP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</a:t>
            </a:r>
            <a:r>
              <a:rPr lang="ru-RU"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57) </a:t>
            </a:r>
          </a:p>
          <a:p>
            <a:pPr>
              <a:defRPr/>
            </a:pPr>
            <a:endParaRPr sz="1600" dirty="0"/>
          </a:p>
          <a:p>
            <a:pPr>
              <a:defRPr/>
            </a:pP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соц.контракту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мероприяти</a:t>
            </a:r>
            <a:r>
              <a:rPr lang="ru-RU"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 "</a:t>
            </a:r>
            <a:r>
              <a:rPr sz="16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Организаци</a:t>
            </a:r>
            <a:r>
              <a:rPr lang="ru-RU"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</a:t>
            </a:r>
            <a:r>
              <a:rPr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индивидуальной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предпринимательской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деятельности</a:t>
            </a:r>
            <a:r>
              <a:rPr lang="ru-RU"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"</a:t>
            </a:r>
            <a:r>
              <a:rPr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оказывается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6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том</a:t>
            </a:r>
            <a:r>
              <a:rPr sz="16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субъекте</a:t>
            </a:r>
            <a:r>
              <a:rPr sz="16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Российской</a:t>
            </a:r>
            <a:r>
              <a:rPr sz="16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Федерации</a:t>
            </a:r>
            <a:r>
              <a:rPr sz="16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, в </a:t>
            </a:r>
            <a:r>
              <a:rPr sz="16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котором</a:t>
            </a:r>
            <a:r>
              <a:rPr sz="16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гражданин</a:t>
            </a:r>
            <a:r>
              <a:rPr sz="16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зарегистрирован</a:t>
            </a:r>
            <a:r>
              <a:rPr sz="16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6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зарегистрируется</a:t>
            </a:r>
            <a:r>
              <a:rPr sz="16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) в </a:t>
            </a:r>
            <a:r>
              <a:rPr sz="1600" b="0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качестве</a:t>
            </a:r>
            <a:r>
              <a:rPr sz="1600" b="0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600" b="0" i="0" u="none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ИП </a:t>
            </a:r>
            <a:r>
              <a:rPr sz="16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котором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гражданин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зарегистрирован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6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зарегистрируется</a:t>
            </a:r>
            <a:r>
              <a:rPr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)и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осуществляет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планирует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осуществлять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свою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деятельность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качестве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налогоплательщика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НПД</a:t>
            </a:r>
            <a:endParaRPr sz="16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50760732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8" y="274637"/>
            <a:ext cx="10588756" cy="774875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>
              <a:defRPr/>
            </a:pPr>
            <a:r>
              <a:rPr lang="ru-RU" sz="2000" b="1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Средства ГСП </a:t>
            </a:r>
            <a:r>
              <a:rPr lang="ru-RU" sz="2000" b="1" i="0" u="none" strike="noStrike" cap="none" spc="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на основании </a:t>
            </a:r>
            <a:r>
              <a:rPr lang="ru-RU" sz="2000" b="1" i="0" u="none" strike="noStrike" cap="none" spc="0" dirty="0" err="1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2000" b="1" i="0" u="none" strike="noStrike" cap="none" spc="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ВОЗВРАЩАЮТСЯ получателем </a:t>
            </a:r>
            <a:r>
              <a:rPr sz="20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20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полном</a:t>
            </a:r>
            <a:r>
              <a:rPr sz="20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объеме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b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течение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30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календарных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дней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дня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получения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уведомления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о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необходимости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такого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возврата</a:t>
            </a:r>
            <a:r>
              <a:rPr sz="12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sz="12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b="1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(пункт 51 </a:t>
            </a:r>
            <a:r>
              <a:rPr lang="ru-RU" sz="2000" b="1" i="0" u="none" strike="noStrike" cap="none" spc="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п.п</a:t>
            </a:r>
            <a:r>
              <a:rPr lang="ru-RU" sz="2000" b="1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. е, п. 31)</a:t>
            </a:r>
            <a:endParaRPr dirty="0"/>
          </a:p>
        </p:txBody>
      </p:sp>
      <p:sp>
        <p:nvSpPr>
          <p:cNvPr id="1206575281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E041058-B7DC-79CC-38B9-DD26AF3E08D2}" type="slidenum">
              <a:rPr lang="ru-RU"/>
              <a:t>31</a:t>
            </a:fld>
            <a:endParaRPr lang="ru-RU"/>
          </a:p>
        </p:txBody>
      </p:sp>
      <p:sp>
        <p:nvSpPr>
          <p:cNvPr id="1679373210" name=" 1679373209"/>
          <p:cNvSpPr/>
          <p:nvPr/>
        </p:nvSpPr>
        <p:spPr bwMode="auto">
          <a:xfrm>
            <a:off x="591804" y="1375832"/>
            <a:ext cx="11134369" cy="4903830"/>
          </a:xfr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850"/>
              </a:spcAft>
              <a:defRPr/>
            </a:pP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объявление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розыск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получателя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endParaRPr sz="1400" b="0" dirty="0">
              <a:latin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выявление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факта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представления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получателем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ГСП </a:t>
            </a:r>
            <a:r>
              <a:rPr lang="ru-RU"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 основании 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</a:t>
            </a:r>
            <a:r>
              <a:rPr lang="ru-RU"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</a:t>
            </a:r>
            <a:r>
              <a:rPr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документов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сведений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содержащих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неполную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(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недостоверную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информацию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если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это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влечет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утрату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права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endParaRPr sz="1400" b="0" dirty="0">
              <a:latin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направление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получателя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</a:t>
            </a:r>
            <a:r>
              <a:rPr lang="ru-RU" sz="1400" b="1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 </a:t>
            </a:r>
            <a:r>
              <a:rPr lang="ru-RU" sz="1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основании </a:t>
            </a:r>
            <a:r>
              <a:rPr lang="ru-RU" sz="1400" b="1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места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лишения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свободы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отбытия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наказания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применение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отношении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меры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пресечения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виде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заключения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стражу</a:t>
            </a:r>
            <a:endParaRPr sz="1400" b="0" dirty="0">
              <a:latin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направление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получателя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</a:t>
            </a:r>
            <a:r>
              <a:rPr lang="ru-RU" sz="1400" b="1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 основании </a:t>
            </a:r>
            <a:r>
              <a:rPr lang="ru-RU" sz="1400" b="1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</a:t>
            </a:r>
            <a:r>
              <a:rPr lang="ru-RU"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</a:t>
            </a:r>
            <a:r>
              <a:rPr lang="ru-RU"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принудительное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лечение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решению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суда</a:t>
            </a:r>
            <a:endParaRPr sz="1400" b="0" dirty="0">
              <a:latin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ж)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переезд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получателя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</a:t>
            </a:r>
            <a:r>
              <a:rPr lang="ru-RU" sz="1400" b="1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 основании </a:t>
            </a:r>
            <a:r>
              <a:rPr lang="ru-RU" sz="1400" b="1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постоянное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место</a:t>
            </a:r>
            <a:r>
              <a:rPr lang="ru-RU" sz="1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жительства</a:t>
            </a:r>
            <a:r>
              <a:rPr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место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пребывания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 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другой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субъект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РФ</a:t>
            </a:r>
            <a:endParaRPr sz="1400" b="0" dirty="0">
              <a:latin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нецелевое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использование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получателем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</a:t>
            </a:r>
            <a:r>
              <a:rPr lang="ru-RU" sz="1400" b="1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 основании </a:t>
            </a:r>
            <a:r>
              <a:rPr lang="ru-RU" sz="1400" b="1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средств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endParaRPr sz="1400" b="0" dirty="0">
              <a:latin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неисполнение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мероприятий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предусмотренных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программой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адаптации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получателем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 основании </a:t>
            </a:r>
            <a:r>
              <a:rPr lang="ru-RU" sz="14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причинам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входящим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перечень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причин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являющихся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уважительными</a:t>
            </a:r>
            <a:endParaRPr sz="1400" b="0" dirty="0">
              <a:latin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lang="ru-RU"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 </a:t>
            </a:r>
            <a:r>
              <a:rPr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1))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прекращение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государственной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регистрации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качестве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ИП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либо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снятие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гражданина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являющегося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ИП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учета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налоговом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качестве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налогоплательщика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НПД 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период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действия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endParaRPr sz="1400" b="0" dirty="0">
              <a:latin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lang="ru-RU"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 </a:t>
            </a:r>
            <a:r>
              <a:rPr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2))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выявление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наличия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оснований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отказа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назначении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</a:t>
            </a:r>
            <a:r>
              <a:rPr lang="ru-RU" sz="1400" b="1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 </a:t>
            </a:r>
            <a:r>
              <a:rPr lang="ru-RU" sz="1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основании </a:t>
            </a:r>
            <a:r>
              <a:rPr lang="ru-RU" sz="1400" b="1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1400" b="1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</a:t>
            </a:r>
            <a:r>
              <a:rPr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расчетном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периоде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дату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подачи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заявления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о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назначении</a:t>
            </a:r>
            <a:endParaRPr sz="1400" dirty="0">
              <a:latin typeface="Times New Roman"/>
              <a:cs typeface="Times New Roman"/>
            </a:endParaRPr>
          </a:p>
          <a:p>
            <a:pPr>
              <a:defRPr/>
            </a:pPr>
            <a:endParaRPr sz="1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62840593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8" y="274637"/>
            <a:ext cx="10588756" cy="622376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>
              <a:defRPr/>
            </a:pPr>
            <a:r>
              <a:rPr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Обязанности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рамках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оказания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Г</a:t>
            </a:r>
            <a:r>
              <a:rPr lang="ru-RU" sz="24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</a:t>
            </a:r>
            <a:r>
              <a:rPr sz="24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 </a:t>
            </a:r>
            <a:r>
              <a:rPr lang="ru-RU" sz="24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на основании </a:t>
            </a:r>
            <a:r>
              <a:rPr sz="2400" dirty="0" err="1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соц.контракт</a:t>
            </a:r>
            <a:r>
              <a:rPr lang="ru-RU" sz="24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а</a:t>
            </a:r>
            <a:r>
              <a:rPr sz="240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</a:br>
            <a:r>
              <a:rPr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ИНЫМ МЕРОПРИЯТИЯМ (</a:t>
            </a:r>
            <a:r>
              <a:rPr sz="2400" dirty="0" err="1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пункты</a:t>
            </a:r>
            <a:r>
              <a:rPr sz="240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  54-55)</a:t>
            </a:r>
            <a:endParaRPr sz="240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714376386" name="Объект 2"/>
          <p:cNvSpPr>
            <a:spLocks noGrp="1"/>
          </p:cNvSpPr>
          <p:nvPr>
            <p:ph sz="half" idx="1"/>
          </p:nvPr>
        </p:nvSpPr>
        <p:spPr bwMode="auto">
          <a:xfrm>
            <a:off x="306116" y="1118955"/>
            <a:ext cx="4697766" cy="4991330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0" indent="0">
              <a:spcAft>
                <a:spcPts val="850"/>
              </a:spcAft>
              <a:buFont typeface="Arial"/>
              <a:buNone/>
              <a:defRPr/>
            </a:pP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Орган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защиты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населения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обязан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: </a:t>
            </a:r>
            <a:endParaRPr sz="2000" b="1" dirty="0"/>
          </a:p>
          <a:p>
            <a:pPr marL="0" indent="0">
              <a:spcAft>
                <a:spcPts val="850"/>
              </a:spcAft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оказывать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содействие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исполнении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мероприятий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программы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адаптации</a:t>
            </a:r>
            <a:endParaRPr sz="1400" dirty="0"/>
          </a:p>
          <a:p>
            <a:pPr marL="0" indent="0">
              <a:spcAft>
                <a:spcPts val="850"/>
              </a:spcAft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б)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осуществлять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денежную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выплату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получателю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на основании </a:t>
            </a:r>
            <a:r>
              <a:rPr lang="ru-RU" sz="140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соответствии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 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настоящи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ми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Правил</a:t>
            </a:r>
            <a:r>
              <a:rPr lang="ru-RU"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ами</a:t>
            </a:r>
            <a:endParaRPr sz="1400" dirty="0"/>
          </a:p>
        </p:txBody>
      </p:sp>
      <p:sp>
        <p:nvSpPr>
          <p:cNvPr id="2040031031" name="Объект 3"/>
          <p:cNvSpPr>
            <a:spLocks noGrp="1"/>
          </p:cNvSpPr>
          <p:nvPr>
            <p:ph sz="half" idx="2"/>
          </p:nvPr>
        </p:nvSpPr>
        <p:spPr bwMode="auto">
          <a:xfrm>
            <a:off x="5373785" y="1118955"/>
            <a:ext cx="6482548" cy="5419077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0" indent="0">
              <a:spcAft>
                <a:spcPts val="850"/>
              </a:spcAft>
              <a:buFont typeface="Arial"/>
              <a:buNone/>
              <a:defRPr/>
            </a:pP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Получатель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обязан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: </a:t>
            </a:r>
            <a:endParaRPr sz="1600" b="1" dirty="0">
              <a:solidFill>
                <a:srgbClr val="C00000"/>
              </a:solidFill>
            </a:endParaRPr>
          </a:p>
          <a:p>
            <a:pPr marL="0" indent="0">
              <a:spcAft>
                <a:spcPts val="850"/>
              </a:spcAft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выполнить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мероприятия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предусмотренные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контрактом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программой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адаптации</a:t>
            </a:r>
            <a:endParaRPr sz="1400" dirty="0"/>
          </a:p>
          <a:p>
            <a:pPr marL="0" indent="0">
              <a:spcAft>
                <a:spcPts val="850"/>
              </a:spcAft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б) с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целью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удовлетворения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текущих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потребностей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приобрести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товары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первой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необходимости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одежду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обувь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лекарственные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препараты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товары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ведения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ЛПХ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пройти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лечение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профилактический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медицинский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осмотр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целях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стимулирования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ведения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здорового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жизни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а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также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приобрести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товары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обеспечения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потребности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товарах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услугах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дошкольного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школьного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образования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представить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защиты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населения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подтверждающие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документы</a:t>
            </a:r>
            <a:endParaRPr sz="1400" dirty="0"/>
          </a:p>
          <a:p>
            <a:pPr marL="0" indent="0">
              <a:spcAft>
                <a:spcPts val="850"/>
              </a:spcAft>
              <a:buNone/>
              <a:defRPr/>
            </a:pP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в)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представлять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документы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сведения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необходимые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для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контроля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выполнением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обязательств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предусмотренных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контрактом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программой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адаптации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контроля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целевым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использованием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денежных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средств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если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они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могут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быть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получены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порядке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межведомственного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информационного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взаимодействия</a:t>
            </a:r>
            <a:endParaRPr sz="14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>
              <a:spcAft>
                <a:spcPts val="850"/>
              </a:spcAft>
              <a:buNone/>
              <a:defRPr/>
            </a:pP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представлять</a:t>
            </a:r>
            <a:r>
              <a:rPr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подписанный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получателем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список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товаров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первой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необходимости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лекарственных</a:t>
            </a:r>
            <a:r>
              <a:rPr sz="1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препаратов</a:t>
            </a:r>
            <a:r>
              <a:rPr lang="ru-RU" sz="1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без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представления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подтверждающих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документов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в </a:t>
            </a:r>
            <a:r>
              <a:rPr sz="14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случае</a:t>
            </a:r>
            <a:r>
              <a:rPr lang="ru-RU"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</a:t>
            </a:r>
            <a:r>
              <a:rPr sz="14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если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ежемесячно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предоставляется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денежная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4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выплата</a:t>
            </a:r>
            <a:r>
              <a:rPr sz="14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sz="1400" dirty="0"/>
          </a:p>
        </p:txBody>
      </p:sp>
      <p:cxnSp>
        <p:nvCxnSpPr>
          <p:cNvPr id="558752691" name="Прямая соединительная линия 558752690"/>
          <p:cNvCxnSpPr>
            <a:cxnSpLocks/>
          </p:cNvCxnSpPr>
          <p:nvPr/>
        </p:nvCxnSpPr>
        <p:spPr bwMode="auto">
          <a:xfrm>
            <a:off x="5055726" y="1017232"/>
            <a:ext cx="0" cy="5317353"/>
          </a:xfrm>
          <a:prstGeom prst="line">
            <a:avLst/>
          </a:prstGeom>
          <a:ln w="2857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</p:spPr>
        <p:style>
          <a:lnRef idx="1">
            <a:schemeClr val="accent1">
              <a:shade val="50000"/>
            </a:schemeClr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2796554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D03C6A-3BFA-9C0A-A69F-042840BBD958}" type="slidenum">
              <a:rPr lang="ru-RU"/>
              <a:t>32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53044891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8" y="274637"/>
            <a:ext cx="10966782" cy="825823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5000"/>
          </a:bodyPr>
          <a:lstStyle/>
          <a:p>
            <a:pPr>
              <a:defRPr/>
            </a:pPr>
            <a:r>
              <a:rPr sz="2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Распределение</a:t>
            </a:r>
            <a:r>
              <a:rPr sz="2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численности</a:t>
            </a:r>
            <a:r>
              <a:rPr sz="2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получателей</a:t>
            </a:r>
            <a:r>
              <a:rPr sz="2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</a:t>
            </a:r>
            <a:r>
              <a:rPr sz="2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sz="2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2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2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основании</a:t>
            </a:r>
            <a:r>
              <a:rPr sz="2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2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2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2400" b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dirty="0">
                <a:latin typeface="Times New Roman"/>
                <a:ea typeface="Times New Roman"/>
                <a:cs typeface="Times New Roman"/>
              </a:rPr>
              <a:t>(</a:t>
            </a:r>
            <a:r>
              <a:rPr sz="2400" b="1" dirty="0" err="1">
                <a:latin typeface="Times New Roman"/>
                <a:ea typeface="Times New Roman"/>
                <a:cs typeface="Times New Roman"/>
              </a:rPr>
              <a:t>пункт</a:t>
            </a:r>
            <a:r>
              <a:rPr sz="2400" b="1" dirty="0">
                <a:latin typeface="Times New Roman"/>
                <a:ea typeface="Times New Roman"/>
                <a:cs typeface="Times New Roman"/>
              </a:rPr>
              <a:t> 59)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695956931" name="Блок-схема: альтернативный процесс 695956930"/>
          <p:cNvSpPr/>
          <p:nvPr/>
        </p:nvSpPr>
        <p:spPr bwMode="auto">
          <a:xfrm>
            <a:off x="1200791" y="1787985"/>
            <a:ext cx="2045583" cy="113317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ПОИСК РАБОТЫ </a:t>
            </a:r>
            <a:endParaRPr sz="2400"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137862211" name="Блок-схема: альтернативный процесс 2137862210"/>
          <p:cNvSpPr/>
          <p:nvPr/>
        </p:nvSpPr>
        <p:spPr bwMode="auto">
          <a:xfrm>
            <a:off x="9359489" y="1787985"/>
            <a:ext cx="1747419" cy="1163056"/>
          </a:xfrm>
          <a:prstGeom prst="flowChartAlternateProcess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sz="2400" b="1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ИНЫЕ </a:t>
            </a:r>
            <a:endParaRPr sz="2400" b="1" u="none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2070169266" name="Блок-схема: альтернативный процесс 2070169265"/>
          <p:cNvSpPr/>
          <p:nvPr/>
        </p:nvSpPr>
        <p:spPr bwMode="auto">
          <a:xfrm>
            <a:off x="4314753" y="1847741"/>
            <a:ext cx="1909622" cy="1133178"/>
          </a:xfrm>
          <a:prstGeom prst="flowChartAlternateProcess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sz="24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ИП </a:t>
            </a:r>
            <a:endParaRPr sz="2400" b="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50128612" name="Блок-схема: альтернативный процесс 50128611"/>
          <p:cNvSpPr/>
          <p:nvPr/>
        </p:nvSpPr>
        <p:spPr bwMode="auto">
          <a:xfrm>
            <a:off x="6372943" y="1832802"/>
            <a:ext cx="1951236" cy="1163056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sz="2400" b="1" u="none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ЛПХ </a:t>
            </a:r>
            <a:endParaRPr sz="2400" b="1" u="none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568580695" name="Блок-схема: альтернативный процесс 568580694"/>
          <p:cNvSpPr/>
          <p:nvPr/>
        </p:nvSpPr>
        <p:spPr bwMode="auto">
          <a:xfrm>
            <a:off x="905804" y="1516601"/>
            <a:ext cx="2635558" cy="3199659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22965562" name="Блок-схема: альтернативный процесс 2022965561"/>
          <p:cNvSpPr/>
          <p:nvPr/>
        </p:nvSpPr>
        <p:spPr bwMode="auto">
          <a:xfrm>
            <a:off x="8915420" y="1516601"/>
            <a:ext cx="2635557" cy="3199659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83898685" name="TextBox 383898684"/>
          <p:cNvSpPr txBox="1"/>
          <p:nvPr/>
        </p:nvSpPr>
        <p:spPr bwMode="auto">
          <a:xfrm>
            <a:off x="1200791" y="3173692"/>
            <a:ext cx="2049543" cy="79283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1800" b="1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 менее 10%</a:t>
            </a:r>
            <a:r>
              <a:rPr sz="14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sz="14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14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общей численности получателей</a:t>
            </a:r>
            <a:endParaRPr sz="1400"/>
          </a:p>
        </p:txBody>
      </p:sp>
      <p:sp>
        <p:nvSpPr>
          <p:cNvPr id="440197152" name="TextBox 440197151"/>
          <p:cNvSpPr txBox="1"/>
          <p:nvPr/>
        </p:nvSpPr>
        <p:spPr bwMode="auto">
          <a:xfrm>
            <a:off x="9269112" y="3173691"/>
            <a:ext cx="2054941" cy="79283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1800" b="1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 более 15%</a:t>
            </a:r>
            <a:r>
              <a:rPr sz="14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sz="14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1400" b="0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общей численности получателей </a:t>
            </a:r>
            <a:endParaRPr sz="1400"/>
          </a:p>
        </p:txBody>
      </p:sp>
      <p:sp>
        <p:nvSpPr>
          <p:cNvPr id="1967190928" name="Блок-схема: альтернативный процесс 1967190927"/>
          <p:cNvSpPr/>
          <p:nvPr/>
        </p:nvSpPr>
        <p:spPr bwMode="auto">
          <a:xfrm>
            <a:off x="454077" y="1266917"/>
            <a:ext cx="11494732" cy="5067669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21929669" name="TextBox 1721929668"/>
          <p:cNvSpPr txBox="1"/>
          <p:nvPr/>
        </p:nvSpPr>
        <p:spPr bwMode="auto">
          <a:xfrm>
            <a:off x="1082912" y="5109542"/>
            <a:ext cx="10239703" cy="10061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Итоговый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показатель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численности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получателей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</a:t>
            </a:r>
            <a:r>
              <a:rPr sz="20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20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основании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20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20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20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сумме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всех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мероприятий</a:t>
            </a:r>
            <a:r>
              <a:rPr sz="20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b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должен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составлять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100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процентов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общей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их</a:t>
            </a:r>
            <a:r>
              <a:rPr sz="20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0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численности</a:t>
            </a:r>
            <a:endParaRPr sz="1400" b="1" dirty="0"/>
          </a:p>
        </p:txBody>
      </p:sp>
      <p:sp>
        <p:nvSpPr>
          <p:cNvPr id="106281870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82AD1FA-1512-63D9-4CB9-A3FD67ED562F}" type="slidenum">
              <a:rPr lang="ru-RU"/>
              <a:t>33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0509148" name="Заголовок 1"/>
          <p:cNvSpPr>
            <a:spLocks noGrp="1"/>
          </p:cNvSpPr>
          <p:nvPr>
            <p:ph type="title"/>
          </p:nvPr>
        </p:nvSpPr>
        <p:spPr bwMode="auto"/>
        <p:txBody>
          <a:bodyPr>
            <a:normAutofit fontScale="90000"/>
          </a:bodyPr>
          <a:lstStyle/>
          <a:p>
            <a:pPr>
              <a:defRPr/>
            </a:pPr>
            <a:r>
              <a:rPr sz="2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Оценка</a:t>
            </a:r>
            <a:r>
              <a:rPr sz="2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эффективности</a:t>
            </a:r>
            <a:r>
              <a:rPr sz="2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оказания</a:t>
            </a:r>
            <a:r>
              <a:rPr sz="2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</a:t>
            </a:r>
            <a:r>
              <a:rPr sz="2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2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основании</a:t>
            </a:r>
            <a:r>
              <a:rPr sz="2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</a:t>
            </a:r>
            <a:r>
              <a:rPr lang="ru-RU" sz="2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24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2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2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sz="24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субъекте</a:t>
            </a:r>
            <a:r>
              <a:rPr sz="24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РФ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/>
            </a:r>
            <a:br>
              <a:rPr sz="2400" dirty="0">
                <a:latin typeface="Times New Roman"/>
                <a:ea typeface="Times New Roman"/>
                <a:cs typeface="Times New Roman"/>
              </a:rPr>
            </a:br>
            <a:r>
              <a:rPr sz="2400" dirty="0">
                <a:latin typeface="Times New Roman"/>
                <a:ea typeface="Times New Roman"/>
                <a:cs typeface="Times New Roman"/>
              </a:rPr>
              <a:t>(</a:t>
            </a:r>
            <a:r>
              <a:rPr sz="2400" dirty="0" err="1">
                <a:latin typeface="Times New Roman"/>
                <a:ea typeface="Times New Roman"/>
                <a:cs typeface="Times New Roman"/>
              </a:rPr>
              <a:t>пункты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 60, </a:t>
            </a:r>
            <a:r>
              <a:rPr sz="2400" dirty="0" smtClean="0">
                <a:latin typeface="Times New Roman"/>
                <a:ea typeface="Times New Roman"/>
                <a:cs typeface="Times New Roman"/>
              </a:rPr>
              <a:t>60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sz="2400" dirty="0" smtClean="0">
                <a:latin typeface="Times New Roman"/>
                <a:ea typeface="Times New Roman"/>
                <a:cs typeface="Times New Roman"/>
              </a:rPr>
              <a:t>(</a:t>
            </a:r>
            <a:r>
              <a:rPr sz="2400" dirty="0">
                <a:latin typeface="Times New Roman"/>
                <a:ea typeface="Times New Roman"/>
                <a:cs typeface="Times New Roman"/>
              </a:rPr>
              <a:t>1))</a:t>
            </a:r>
            <a:endParaRPr sz="2400" dirty="0">
              <a:latin typeface="Times New Roman"/>
              <a:cs typeface="Times New Roman"/>
            </a:endParaRPr>
          </a:p>
        </p:txBody>
      </p:sp>
      <p:sp>
        <p:nvSpPr>
          <p:cNvPr id="2041512621" name="Блок-схема: альтернативный процесс 2041512620"/>
          <p:cNvSpPr/>
          <p:nvPr/>
        </p:nvSpPr>
        <p:spPr bwMode="auto">
          <a:xfrm>
            <a:off x="286984" y="1602218"/>
            <a:ext cx="2262737" cy="4754134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sz="180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Доля граждан, охваченных ГСП </a:t>
            </a:r>
            <a:r>
              <a:rPr lang="ru-RU" sz="180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 основании </a:t>
            </a:r>
            <a:r>
              <a:rPr lang="ru-RU" sz="180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180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180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общей численности малоимущих граждан</a:t>
            </a:r>
            <a:endParaRPr dirty="0"/>
          </a:p>
        </p:txBody>
      </p:sp>
      <p:sp>
        <p:nvSpPr>
          <p:cNvPr id="165405010" name="Блок-схема: альтернативный процесс 165405009"/>
          <p:cNvSpPr/>
          <p:nvPr/>
        </p:nvSpPr>
        <p:spPr bwMode="auto">
          <a:xfrm>
            <a:off x="6082207" y="1602218"/>
            <a:ext cx="5847335" cy="4754134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800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СВО</a:t>
            </a:r>
            <a:endParaRPr sz="1800" i="0" u="none" dirty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r>
              <a:rPr lang="ru-RU" sz="180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а) численность граждан, заключивших </a:t>
            </a:r>
            <a:r>
              <a:rPr lang="ru-RU" sz="180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</a:t>
            </a:r>
            <a:r>
              <a:rPr lang="ru-RU" sz="180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80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(нарастающим итогом</a:t>
            </a:r>
            <a:r>
              <a:rPr lang="ru-RU" sz="180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</a:t>
            </a:r>
            <a:r>
              <a:rPr lang="ru-RU" sz="180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180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endParaRPr sz="180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r>
              <a:rPr lang="ru-RU" sz="180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б) доля граждан участников СВО и членов их семей - получателей ГСП </a:t>
            </a:r>
            <a:r>
              <a:rPr lang="ru-RU" sz="180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 основании </a:t>
            </a:r>
            <a:r>
              <a:rPr lang="ru-RU" sz="180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180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180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среднемесячный доход которых от предпринимательской деятельности по окончании срока действия соц. контракта в период оценки эффективности оказания ГСП </a:t>
            </a:r>
            <a:r>
              <a:rPr lang="ru-RU" sz="180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 основании </a:t>
            </a:r>
            <a:r>
              <a:rPr lang="ru-RU" sz="180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180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80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превысил величину прожиточного минимума на душу населения, в общей численности граждан - получателей </a:t>
            </a:r>
            <a:r>
              <a:rPr lang="ru-RU" sz="180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на </a:t>
            </a:r>
            <a:r>
              <a:rPr lang="ru-RU" sz="180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основании </a:t>
            </a:r>
            <a:r>
              <a:rPr lang="ru-RU" sz="180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endParaRPr sz="1800" dirty="0"/>
          </a:p>
          <a:p>
            <a:pPr>
              <a:defRPr/>
            </a:pPr>
            <a:endParaRPr dirty="0"/>
          </a:p>
        </p:txBody>
      </p:sp>
      <p:sp>
        <p:nvSpPr>
          <p:cNvPr id="1897079742" name="Блок-схема: альтернативный процесс 1897079741"/>
          <p:cNvSpPr/>
          <p:nvPr/>
        </p:nvSpPr>
        <p:spPr bwMode="auto">
          <a:xfrm>
            <a:off x="2690832" y="1602218"/>
            <a:ext cx="3108690" cy="4754134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ru-RU" sz="180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Доля граждан, охваченных ГСП </a:t>
            </a:r>
            <a:r>
              <a:rPr lang="ru-RU" sz="180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 основани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 </a:t>
            </a:r>
            <a:r>
              <a:rPr lang="ru-RU" sz="180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180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180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среднедушевой доход которых превысил величину прожиточного минимума на душу населения по окончании срока реализации </a:t>
            </a:r>
            <a:r>
              <a:rPr lang="ru-RU" sz="180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180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в общей численности граждан, охваченных ГСП </a:t>
            </a:r>
            <a:r>
              <a:rPr lang="ru-RU" sz="180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 основании </a:t>
            </a:r>
            <a:r>
              <a:rPr lang="ru-RU" sz="180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endParaRPr dirty="0"/>
          </a:p>
        </p:txBody>
      </p:sp>
      <p:sp>
        <p:nvSpPr>
          <p:cNvPr id="692396724" name=" 692396723"/>
          <p:cNvSpPr/>
          <p:nvPr/>
        </p:nvSpPr>
        <p:spPr bwMode="auto">
          <a:xfrm>
            <a:off x="953445" y="3102937"/>
            <a:ext cx="2397033" cy="335639"/>
          </a:xfrm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endParaRPr sz="1600">
              <a:latin typeface="Times New Roman"/>
              <a:cs typeface="Times New Roman"/>
            </a:endParaRPr>
          </a:p>
        </p:txBody>
      </p:sp>
      <p:sp>
        <p:nvSpPr>
          <p:cNvPr id="170875841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DFE1057-5DDF-CFB9-EFC0-439B1BDDC94B}" type="slidenum">
              <a:rPr lang="ru-RU"/>
              <a:t>34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46094527" name="Заголовок 1"/>
          <p:cNvSpPr>
            <a:spLocks noGrp="1"/>
          </p:cNvSpPr>
          <p:nvPr>
            <p:ph type="title"/>
          </p:nvPr>
        </p:nvSpPr>
        <p:spPr bwMode="auto">
          <a:xfrm>
            <a:off x="787828" y="139849"/>
            <a:ext cx="10588756" cy="444228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400" b="1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ГСП по соц.контракту участникам СВО и членам их семей оказывается:</a:t>
            </a:r>
            <a:endParaRPr lang="ru-RU" sz="2400" b="1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28444343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CEA2AC3E-ECE3-B660-7F84-F0BBDAF7F0CE}" type="slidenum">
              <a:rPr lang="ru-RU"/>
              <a:t>4</a:t>
            </a:fld>
            <a:endParaRPr lang="ru-RU"/>
          </a:p>
        </p:txBody>
      </p:sp>
      <p:sp>
        <p:nvSpPr>
          <p:cNvPr id="1914274947" name="TextBox 1914274946"/>
          <p:cNvSpPr txBox="1"/>
          <p:nvPr/>
        </p:nvSpPr>
        <p:spPr bwMode="auto">
          <a:xfrm>
            <a:off x="343106" y="1860473"/>
            <a:ext cx="2641834" cy="3246452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lnSpc>
                <a:spcPct val="114999"/>
              </a:lnSpc>
              <a:defRPr/>
            </a:pPr>
            <a:r>
              <a:rPr sz="1800" b="1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Социальный контракт </a:t>
            </a:r>
            <a:br>
              <a:rPr sz="1800" b="1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1800" b="1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 гражданами в целях стимулирования их активных действий </a:t>
            </a:r>
            <a:br>
              <a:rPr sz="1800" b="1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1800" b="1" i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 осуществлению индивидуальной предпринимательской деятельности </a:t>
            </a:r>
            <a:r>
              <a:rPr sz="1800" b="1" i="0" u="none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заключается однократно</a:t>
            </a:r>
            <a:endParaRPr sz="1800" b="1"/>
          </a:p>
        </p:txBody>
      </p:sp>
      <p:graphicFrame>
        <p:nvGraphicFramePr>
          <p:cNvPr id="139533241" name="Схема 13953324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3587157"/>
              </p:ext>
            </p:extLst>
          </p:nvPr>
        </p:nvGraphicFramePr>
        <p:xfrm>
          <a:off x="3251262" y="966120"/>
          <a:ext cx="8633036" cy="57553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23623605" name="Заголовок 7"/>
          <p:cNvSpPr>
            <a:spLocks noGrp="1"/>
          </p:cNvSpPr>
          <p:nvPr>
            <p:ph type="title"/>
          </p:nvPr>
        </p:nvSpPr>
        <p:spPr bwMode="auto">
          <a:xfrm>
            <a:off x="787828" y="274637"/>
            <a:ext cx="10588756" cy="698568"/>
          </a:xfrm>
        </p:spPr>
        <p:txBody>
          <a:bodyPr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400" b="1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Программа социальной адаптации (пункт 4, 5)</a:t>
            </a:r>
            <a:endParaRPr lang="ru-RU" sz="2400" b="1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2142276212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A9A9B59-2953-CD19-7B7E-6D4CFAAF9288}" type="slidenum">
              <a:rPr lang="ru-RU"/>
              <a:t>5</a:t>
            </a:fld>
            <a:endParaRPr/>
          </a:p>
        </p:txBody>
      </p:sp>
      <p:sp>
        <p:nvSpPr>
          <p:cNvPr id="760491848" name="Выноска со стрелкой влево 760491847"/>
          <p:cNvSpPr/>
          <p:nvPr/>
        </p:nvSpPr>
        <p:spPr bwMode="auto">
          <a:xfrm>
            <a:off x="6147240" y="1578574"/>
            <a:ext cx="5495327" cy="4586730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024612804" name=" 1024612803"/>
          <p:cNvSpPr/>
          <p:nvPr/>
        </p:nvSpPr>
        <p:spPr bwMode="auto">
          <a:xfrm>
            <a:off x="8185047" y="1844823"/>
            <a:ext cx="3287254" cy="4267559"/>
          </a:xfr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При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составлении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программы</a:t>
            </a:r>
            <a:r>
              <a:rPr sz="1600" b="1" i="0" u="none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адаптации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сотрудником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органа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защиты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населения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проводится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собеседование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заявителем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результатам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которого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заносятся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сведения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анкету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собеседования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sz="16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заявителем</a:t>
            </a:r>
            <a:r>
              <a:rPr lang="ru-RU" sz="16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endParaRPr sz="1600" b="1" dirty="0"/>
          </a:p>
          <a:p>
            <a:pPr>
              <a:defRPr/>
            </a:pP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результатам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анкетирования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органом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защиты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населения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проводится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типологизация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граждан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с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учетом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методических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рекомендаций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оказанию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ГСП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1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соц.контракту</a:t>
            </a:r>
            <a:r>
              <a:rPr lang="ru-RU" sz="1600" b="1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sz="1800" dirty="0"/>
          </a:p>
        </p:txBody>
      </p:sp>
      <p:sp>
        <p:nvSpPr>
          <p:cNvPr id="827381826" name="Прямоугольник 827381825"/>
          <p:cNvSpPr/>
          <p:nvPr/>
        </p:nvSpPr>
        <p:spPr bwMode="auto">
          <a:xfrm>
            <a:off x="315363" y="1054223"/>
            <a:ext cx="5668761" cy="5604028"/>
          </a:xfrm>
          <a:prstGeom prst="rect">
            <a:avLst/>
          </a:prstGeom>
          <a:noFill/>
          <a:ln w="28575" cap="flat" cmpd="sng" algn="ctr">
            <a:solidFill>
              <a:srgbClr val="5A5B5D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24791810" name="Прямоугольник 224791809"/>
          <p:cNvSpPr/>
          <p:nvPr/>
        </p:nvSpPr>
        <p:spPr bwMode="auto">
          <a:xfrm>
            <a:off x="315363" y="1346848"/>
            <a:ext cx="5766842" cy="5018778"/>
          </a:xfrm>
          <a:prstGeom prst="rect">
            <a:avLst/>
          </a:prstGeom>
          <a:solidFill>
            <a:srgbClr val="76787B">
              <a:alpha val="33999"/>
            </a:srgbClr>
          </a:solidFill>
          <a:ln w="25400" cap="flat" cmpd="sng" algn="ctr">
            <a:solidFill>
              <a:schemeClr val="accent1">
                <a:shade val="50000"/>
                <a:alpha val="3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indent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ru-RU" sz="16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 социальному контракту прилагается программа социальной адаптации, предусматривающая </a:t>
            </a:r>
            <a:r>
              <a:rPr lang="ru-RU" sz="1600" b="1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мероприятия</a:t>
            </a:r>
            <a:r>
              <a:rPr lang="ru-RU" sz="16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:</a:t>
            </a:r>
            <a:endParaRPr sz="1600" b="1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ru-RU" sz="16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16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а) по поиску работы</a:t>
            </a:r>
            <a:r>
              <a:rPr lang="ru-RU" sz="1600" b="1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sz="1600" b="1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ru-RU" sz="16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б) по осуществлению индивидуальной предпринимательской деятельности</a:t>
            </a:r>
            <a:r>
              <a:rPr lang="ru-RU" sz="1600" b="1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sz="1600" b="1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ru-RU" sz="16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в) по ведению личного подсобного хозяйства</a:t>
            </a:r>
            <a:r>
              <a:rPr lang="ru-RU" sz="1600" b="1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sz="1600" b="1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ru-RU" sz="16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г) иные мероприятия. </a:t>
            </a:r>
            <a:endParaRPr lang="ru-RU" sz="1600" b="1" i="0" u="none" strike="noStrike" cap="none" spc="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0" marR="0" indent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endParaRPr lang="ru-RU" sz="1600" b="1" i="0" u="none" strike="noStrike" cap="none" spc="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0" marR="0" indent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ru-RU" sz="16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 иными </a:t>
            </a:r>
            <a:r>
              <a:rPr lang="ru-RU" sz="1600" b="1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мероприятиями </a:t>
            </a:r>
            <a:r>
              <a:rPr lang="ru-RU" sz="16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понимаются мероприятия в целях удовлетворения текущих потребностей семьи (одиноко проживающего гражданина) в приобретении товаров и услуг.</a:t>
            </a:r>
            <a:br>
              <a:rPr lang="ru-RU" sz="16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endParaRPr sz="1600" b="1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ru-RU" sz="16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 целью реализации адресного подхода в программу социальной адаптации могут включаться </a:t>
            </a:r>
            <a:r>
              <a:rPr lang="ru-RU" sz="1600" b="1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дополнительные </a:t>
            </a:r>
            <a:r>
              <a:rPr lang="ru-RU" sz="1600" b="1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мероприятия.</a:t>
            </a:r>
            <a:endParaRPr sz="1600" b="1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0" marR="0" indent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endParaRPr lang="ru-RU" sz="1400" b="1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81210946" name="TextBox 1181210945"/>
          <p:cNvSpPr txBox="1"/>
          <p:nvPr/>
        </p:nvSpPr>
        <p:spPr bwMode="auto">
          <a:xfrm>
            <a:off x="623392" y="4293096"/>
            <a:ext cx="10925926" cy="1714252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i="0" u="none" strike="noStrike" cap="none" spc="0" dirty="0">
                <a:solidFill>
                  <a:schemeClr val="accent6">
                    <a:lumMod val="75000"/>
                  </a:schemeClr>
                </a:solidFill>
                <a:latin typeface="TimesNewRoman"/>
                <a:ea typeface="TimesNewRoman"/>
                <a:cs typeface="TimesNewRoman"/>
              </a:rPr>
              <a:t>ДО ЗАКЛЮЧЕНИЯ </a:t>
            </a:r>
            <a:r>
              <a:rPr lang="ru-RU" sz="2200" b="1" i="0" u="none" strike="noStrike" cap="none" spc="0" dirty="0" smtClean="0">
                <a:solidFill>
                  <a:schemeClr val="accent6">
                    <a:lumMod val="75000"/>
                  </a:schemeClr>
                </a:solidFill>
                <a:latin typeface="TimesNewRoman"/>
                <a:ea typeface="TimesNewRoman"/>
                <a:cs typeface="TimesNewRoman"/>
              </a:rPr>
              <a:t>социального </a:t>
            </a:r>
            <a:r>
              <a:rPr lang="ru-RU" sz="2200" b="1" i="0" u="none" strike="noStrike" cap="none" spc="0" dirty="0">
                <a:solidFill>
                  <a:schemeClr val="accent6">
                    <a:lumMod val="75000"/>
                  </a:schemeClr>
                </a:solidFill>
                <a:latin typeface="TimesNewRoman"/>
                <a:ea typeface="TimesNewRoman"/>
                <a:cs typeface="TimesNewRoman"/>
              </a:rPr>
              <a:t>контракта </a:t>
            </a:r>
            <a:br>
              <a:rPr lang="ru-RU" sz="2200" b="1" i="0" u="none" strike="noStrike" cap="none" spc="0" dirty="0">
                <a:solidFill>
                  <a:schemeClr val="accent6">
                    <a:lumMod val="75000"/>
                  </a:schemeClr>
                </a:solidFill>
                <a:latin typeface="TimesNewRoman"/>
                <a:ea typeface="TimesNewRoman"/>
                <a:cs typeface="TimesNewRoman"/>
              </a:rPr>
            </a:br>
            <a:r>
              <a:rPr lang="ru-RU" sz="2200" b="1" i="0" u="none" strike="noStrike" cap="none" spc="0" dirty="0">
                <a:solidFill>
                  <a:schemeClr val="accent6">
                    <a:lumMod val="75000"/>
                  </a:schemeClr>
                </a:solidFill>
                <a:latin typeface="TimesNewRoman"/>
                <a:ea typeface="TimesNewRoman"/>
                <a:cs typeface="TimesNewRoman"/>
              </a:rPr>
              <a:t>в обязательном порядке рассматриваются на заседании </a:t>
            </a:r>
            <a:r>
              <a:rPr lang="ru-RU" sz="2200" b="1" i="0" u="none" strike="noStrike" cap="none" spc="0" dirty="0">
                <a:solidFill>
                  <a:srgbClr val="C00000"/>
                </a:solidFill>
                <a:latin typeface="TimesNewRoman"/>
                <a:ea typeface="TimesNewRoman"/>
                <a:cs typeface="TimesNewRoman"/>
              </a:rPr>
              <a:t>межведомственной комиссии</a:t>
            </a:r>
            <a:r>
              <a:rPr lang="ru-RU" sz="2200" b="1" i="0" u="none" strike="noStrike" cap="none" spc="0" dirty="0">
                <a:solidFill>
                  <a:schemeClr val="accent6">
                    <a:lumMod val="75000"/>
                  </a:schemeClr>
                </a:solidFill>
                <a:latin typeface="TimesNewRoman"/>
                <a:ea typeface="TimesNewRoman"/>
                <a:cs typeface="TimesNewRoman"/>
              </a:rPr>
              <a:t>, рассматривающей вопросы оказания государственной социальной помощи на основании социального контракта (пункт 6)</a:t>
            </a:r>
            <a:endParaRPr lang="ru-RU" sz="2200" b="1" i="0" u="none" strike="noStrike" cap="none" spc="0" dirty="0">
              <a:solidFill>
                <a:schemeClr val="accent6">
                  <a:lumMod val="75000"/>
                </a:schemeClr>
              </a:solidFill>
              <a:latin typeface="TimesNewRoman"/>
              <a:cs typeface="TimesNewRoman"/>
            </a:endParaRPr>
          </a:p>
        </p:txBody>
      </p:sp>
      <p:sp>
        <p:nvSpPr>
          <p:cNvPr id="1671597137" name="Блок-схема: альтернативный процесс 1671597136"/>
          <p:cNvSpPr/>
          <p:nvPr/>
        </p:nvSpPr>
        <p:spPr bwMode="auto">
          <a:xfrm>
            <a:off x="8066955" y="1081964"/>
            <a:ext cx="3194664" cy="1266917"/>
          </a:xfrm>
          <a:prstGeom prst="flowChartAlternateProcess">
            <a:avLst/>
          </a:prstGeom>
          <a:solidFill>
            <a:schemeClr val="accent4">
              <a:lumMod val="20000"/>
              <a:lumOff val="8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i="0" u="none" strike="noStrike" cap="none" spc="0" dirty="0">
                <a:solidFill>
                  <a:schemeClr val="accent6">
                    <a:lumMod val="75000"/>
                  </a:schemeClr>
                </a:solidFill>
                <a:latin typeface="TimesNewRoman"/>
                <a:ea typeface="TimesNewRoman"/>
                <a:cs typeface="TimesNewRoman"/>
              </a:rPr>
              <a:t>Прилагаемые материалы, в том числе </a:t>
            </a:r>
            <a:r>
              <a:rPr lang="ru-RU" sz="2200" b="1" i="0" u="none" strike="noStrike" cap="none" spc="0" dirty="0" smtClean="0">
                <a:solidFill>
                  <a:schemeClr val="accent6">
                    <a:lumMod val="75000"/>
                  </a:schemeClr>
                </a:solidFill>
                <a:latin typeface="TimesNewRoman"/>
                <a:ea typeface="TimesNewRoman"/>
                <a:cs typeface="TimesNewRoman"/>
              </a:rPr>
              <a:t>бизнес-план</a:t>
            </a:r>
            <a:endParaRPr lang="ru-RU" sz="2200" b="1" i="0" u="none" strike="noStrike" cap="none" spc="0" dirty="0">
              <a:solidFill>
                <a:schemeClr val="accent6">
                  <a:lumMod val="75000"/>
                </a:schemeClr>
              </a:solidFill>
              <a:latin typeface="TimesNewRoman"/>
              <a:cs typeface="TimesNewRoman"/>
            </a:endParaRPr>
          </a:p>
        </p:txBody>
      </p:sp>
      <p:sp>
        <p:nvSpPr>
          <p:cNvPr id="1862213309" name="Блок-схема: альтернативный процесс 1862213308"/>
          <p:cNvSpPr/>
          <p:nvPr/>
        </p:nvSpPr>
        <p:spPr bwMode="auto">
          <a:xfrm>
            <a:off x="4572000" y="1081964"/>
            <a:ext cx="3095889" cy="1266917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i="0" u="none" strike="noStrike" cap="none" spc="0" dirty="0">
                <a:solidFill>
                  <a:schemeClr val="accent6">
                    <a:lumMod val="75000"/>
                  </a:schemeClr>
                </a:solidFill>
                <a:latin typeface="TimesNewRoman"/>
                <a:ea typeface="TimesNewRoman"/>
                <a:cs typeface="TimesNewRoman"/>
              </a:rPr>
              <a:t>Программа социальной адаптации</a:t>
            </a:r>
            <a:r>
              <a:rPr lang="ru-RU" sz="2200" b="1" i="0" u="none" strike="noStrike" cap="none" spc="0" dirty="0">
                <a:solidFill>
                  <a:schemeClr val="tx1">
                    <a:lumMod val="90000"/>
                    <a:lumOff val="5000"/>
                  </a:schemeClr>
                </a:solidFill>
                <a:latin typeface="TimesNewRoman"/>
                <a:ea typeface="TimesNewRoman"/>
                <a:cs typeface="TimesNewRoman"/>
              </a:rPr>
              <a:t> </a:t>
            </a:r>
            <a:endParaRPr dirty="0"/>
          </a:p>
        </p:txBody>
      </p:sp>
      <p:sp>
        <p:nvSpPr>
          <p:cNvPr id="396426540" name="Блок-схема: альтернативный процесс 396426539"/>
          <p:cNvSpPr/>
          <p:nvPr/>
        </p:nvSpPr>
        <p:spPr bwMode="auto">
          <a:xfrm>
            <a:off x="967131" y="1081964"/>
            <a:ext cx="3176727" cy="978885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2200" b="1" i="0" u="none" strike="noStrike" cap="none" spc="0" dirty="0">
                <a:solidFill>
                  <a:schemeClr val="accent6">
                    <a:lumMod val="75000"/>
                  </a:schemeClr>
                </a:solidFill>
                <a:latin typeface="TimesNewRoman"/>
                <a:ea typeface="TimesNewRoman"/>
                <a:cs typeface="TimesNewRoman"/>
              </a:rPr>
              <a:t>Социальный контракт</a:t>
            </a:r>
            <a:endParaRPr sz="2200" b="1" dirty="0">
              <a:solidFill>
                <a:schemeClr val="tx1">
                  <a:lumMod val="90000"/>
                  <a:lumOff val="5000"/>
                </a:schemeClr>
              </a:solidFill>
            </a:endParaRPr>
          </a:p>
        </p:txBody>
      </p:sp>
      <p:sp>
        <p:nvSpPr>
          <p:cNvPr id="531018163" name="Блок-схема: альтернативный процесс 531018162"/>
          <p:cNvSpPr/>
          <p:nvPr/>
        </p:nvSpPr>
        <p:spPr bwMode="auto">
          <a:xfrm>
            <a:off x="620533" y="4159029"/>
            <a:ext cx="10921383" cy="1934267"/>
          </a:xfrm>
          <a:prstGeom prst="flowChartAlternateProcess">
            <a:avLst/>
          </a:prstGeom>
          <a:noFill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92384372" name="Стрелка вниз 1492384371"/>
          <p:cNvSpPr/>
          <p:nvPr/>
        </p:nvSpPr>
        <p:spPr bwMode="auto">
          <a:xfrm>
            <a:off x="5785782" y="2492896"/>
            <a:ext cx="711906" cy="1596455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9337769" name="Стрелка вниз 279337768"/>
          <p:cNvSpPr/>
          <p:nvPr/>
        </p:nvSpPr>
        <p:spPr bwMode="auto">
          <a:xfrm>
            <a:off x="9384503" y="2492896"/>
            <a:ext cx="688440" cy="1596455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44673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742F672-28EC-E893-CC0C-5FA8B7A9EE25}" type="slidenum">
              <a:rPr lang="ru-RU"/>
              <a:t>6</a:t>
            </a:fld>
            <a:endParaRPr/>
          </a:p>
        </p:txBody>
      </p:sp>
      <p:sp>
        <p:nvSpPr>
          <p:cNvPr id="605170501" name="Стрелка вниз 605170500"/>
          <p:cNvSpPr/>
          <p:nvPr/>
        </p:nvSpPr>
        <p:spPr bwMode="auto">
          <a:xfrm>
            <a:off x="2215743" y="2204864"/>
            <a:ext cx="711905" cy="1884487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noFill/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17072371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29A4E2A8-7DB9-3DA8-CD0A-59B06E66691D}" type="slidenum">
              <a:rPr lang="ru-RU"/>
              <a:t>7</a:t>
            </a:fld>
            <a:endParaRPr lang="ru-RU"/>
          </a:p>
        </p:txBody>
      </p:sp>
      <p:sp>
        <p:nvSpPr>
          <p:cNvPr id="1038054807" name="Объект 2"/>
          <p:cNvSpPr>
            <a:spLocks noGrp="1"/>
          </p:cNvSpPr>
          <p:nvPr/>
        </p:nvSpPr>
        <p:spPr bwMode="auto">
          <a:xfrm>
            <a:off x="331928" y="2700291"/>
            <a:ext cx="9027561" cy="4081861"/>
          </a:xfrm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normAutofit fontScale="95000" lnSpcReduction="1000"/>
          </a:bodyPr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3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Arial"/>
              <a:buChar char="–"/>
              <a:defRPr sz="28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Arial"/>
              <a:buChar char="–"/>
              <a:defRPr sz="20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»"/>
              <a:defRPr sz="20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598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850"/>
              </a:spcAft>
              <a:buFont typeface="Arial"/>
              <a:buNone/>
              <a:defRPr/>
            </a:pP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</a:t>
            </a:r>
            <a:r>
              <a:rPr sz="1600" b="1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Полномочия</a:t>
            </a:r>
            <a:r>
              <a:rPr sz="1600" b="1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МК:</a:t>
            </a:r>
          </a:p>
          <a:p>
            <a:pPr>
              <a:spcAft>
                <a:spcPts val="850"/>
              </a:spcAft>
              <a:defRPr/>
            </a:pP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рассмотрение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заседании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МК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социального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программы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адаптации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прилагаемых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к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материалов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а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также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подготовленного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заявителем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указанным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6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настоящих</a:t>
            </a:r>
            <a:r>
              <a:rPr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Правил</a:t>
            </a:r>
            <a:r>
              <a:rPr lang="ru-RU"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ах</a:t>
            </a:r>
            <a:r>
              <a:rPr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бизнес-плана</a:t>
            </a:r>
            <a:endParaRPr sz="16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представление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в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орган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защиты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населения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замечаний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социальному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контракту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программе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адаптации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в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том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числе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составу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мероприятий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(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прилагаемых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к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материалов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а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также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подготовленному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заявителем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бизнес-плану</a:t>
            </a:r>
            <a:endParaRPr sz="1600" b="0" dirty="0"/>
          </a:p>
          <a:p>
            <a:pPr>
              <a:spcAft>
                <a:spcPts val="850"/>
              </a:spcAft>
              <a:defRPr/>
            </a:pP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повторное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рассмотрение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доработанных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социального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программы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адаптации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прилагаемых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к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материалов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а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также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подготовленного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заявителем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бизнес-плана</a:t>
            </a:r>
            <a:endParaRPr sz="1600" b="0" dirty="0"/>
          </a:p>
          <a:p>
            <a:pPr>
              <a:spcAft>
                <a:spcPts val="850"/>
              </a:spcAft>
              <a:defRPr/>
            </a:pPr>
            <a:r>
              <a:rPr sz="16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выработка</a:t>
            </a:r>
            <a:r>
              <a:rPr sz="1600" b="0" i="0" u="none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согласованного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мнения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одобрении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неодобрении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заключения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социального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контракта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программы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социальной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адаптации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прилагаемых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к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материалов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а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также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подготовленного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заявителем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бизнес-плана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или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согласованного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мнения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о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необходимости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доработки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указанных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документов</a:t>
            </a:r>
            <a:endParaRPr sz="16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850"/>
              </a:spcAft>
              <a:defRPr/>
            </a:pP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иные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полномочия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установленные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порядком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формирования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и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работы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межведомственной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комиссии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утверждаемым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правовым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актом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субъекта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Российской</a:t>
            </a:r>
            <a:r>
              <a:rPr sz="1600" b="0" i="0" u="none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sz="1600" b="0" i="0" u="none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Федерации</a:t>
            </a:r>
            <a:endParaRPr sz="16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994581385" name="Прямоугольник 1994581384"/>
          <p:cNvSpPr/>
          <p:nvPr/>
        </p:nvSpPr>
        <p:spPr bwMode="auto">
          <a:xfrm>
            <a:off x="331928" y="1624191"/>
            <a:ext cx="7298264" cy="882556"/>
          </a:xfrm>
          <a:prstGeom prst="rect">
            <a:avLst/>
          </a:prstGeom>
          <a:solidFill>
            <a:schemeClr val="accent6">
              <a:lumMod val="20000"/>
              <a:lumOff val="80000"/>
              <a:alpha val="33999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600" b="1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об одобрении (неодобрении) заключения социального контракта</a:t>
            </a:r>
            <a:r>
              <a:rPr lang="ru-RU" sz="16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</a:t>
            </a:r>
            <a:br>
              <a:rPr lang="ru-RU" sz="16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программы социальной адаптации и прилагаемых к ней материалов, </a:t>
            </a:r>
            <a:br>
              <a:rPr lang="ru-RU" sz="16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b="1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 также подготовленного заявителем </a:t>
            </a:r>
            <a:r>
              <a:rPr lang="ru-RU" sz="1600" b="1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бизнес-плана</a:t>
            </a:r>
            <a:endParaRPr sz="1600" b="1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defRPr/>
            </a:pPr>
            <a:endParaRPr sz="1600" dirty="0"/>
          </a:p>
        </p:txBody>
      </p:sp>
      <p:sp>
        <p:nvSpPr>
          <p:cNvPr id="919525293" name="Прямоугольник 919525292"/>
          <p:cNvSpPr/>
          <p:nvPr/>
        </p:nvSpPr>
        <p:spPr bwMode="auto">
          <a:xfrm>
            <a:off x="7926116" y="1624191"/>
            <a:ext cx="3906367" cy="652681"/>
          </a:xfrm>
          <a:prstGeom prst="rect">
            <a:avLst/>
          </a:prstGeom>
          <a:solidFill>
            <a:schemeClr val="accent6">
              <a:lumMod val="20000"/>
              <a:lumOff val="80000"/>
              <a:alpha val="33999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600" b="1" i="0" u="none" strike="noStrike" cap="none" spc="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 </a:t>
            </a:r>
            <a:r>
              <a:rPr lang="ru-RU" sz="1600" b="1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необходимости доработки </a:t>
            </a:r>
            <a:br>
              <a:rPr lang="ru-RU" sz="1600" b="1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b="1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указанных документов</a:t>
            </a:r>
            <a:endParaRPr sz="1800" dirty="0">
              <a:solidFill>
                <a:schemeClr val="tx1"/>
              </a:solidFill>
            </a:endParaRPr>
          </a:p>
          <a:p>
            <a:pPr marL="0" indent="0" algn="ctr">
              <a:buFont typeface="Arial"/>
              <a:buNone/>
              <a:defRPr/>
            </a:pPr>
            <a:endParaRPr sz="1800" b="1" dirty="0"/>
          </a:p>
          <a:p>
            <a:pPr>
              <a:defRPr/>
            </a:pPr>
            <a:endParaRPr dirty="0"/>
          </a:p>
        </p:txBody>
      </p:sp>
      <p:sp>
        <p:nvSpPr>
          <p:cNvPr id="838976819" name="Прямоугольник 838976818"/>
          <p:cNvSpPr/>
          <p:nvPr/>
        </p:nvSpPr>
        <p:spPr bwMode="auto">
          <a:xfrm>
            <a:off x="2599514" y="205066"/>
            <a:ext cx="7074393" cy="756680"/>
          </a:xfrm>
          <a:prstGeom prst="rect">
            <a:avLst/>
          </a:prstGeom>
          <a:solidFill>
            <a:schemeClr val="accent6">
              <a:lumMod val="20000"/>
              <a:lumOff val="80000"/>
              <a:alpha val="33999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800" b="1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Межведомственная комиссия </a:t>
            </a:r>
            <a:r>
              <a:rPr lang="ru-RU" sz="1800" b="1" i="0" u="none" strike="noStrike" cap="none" spc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(МК) создается в целях выработки согласованного мнения: </a:t>
            </a:r>
            <a:r>
              <a:rPr lang="ru-RU" sz="1800" b="1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(пункт 6.1)</a:t>
            </a:r>
            <a:endParaRPr/>
          </a:p>
        </p:txBody>
      </p:sp>
      <p:sp>
        <p:nvSpPr>
          <p:cNvPr id="1797919753" name="Стрелка вниз 1797919752"/>
          <p:cNvSpPr/>
          <p:nvPr/>
        </p:nvSpPr>
        <p:spPr bwMode="auto">
          <a:xfrm>
            <a:off x="2711624" y="961747"/>
            <a:ext cx="317499" cy="608113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7490922" name="Стрелка вниз 1897490921"/>
          <p:cNvSpPr/>
          <p:nvPr/>
        </p:nvSpPr>
        <p:spPr bwMode="auto">
          <a:xfrm>
            <a:off x="9306894" y="961747"/>
            <a:ext cx="317498" cy="608113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1526620" name="Прямоугольник 1841526619"/>
          <p:cNvSpPr/>
          <p:nvPr/>
        </p:nvSpPr>
        <p:spPr bwMode="auto">
          <a:xfrm>
            <a:off x="9568927" y="3068960"/>
            <a:ext cx="2263556" cy="3024337"/>
          </a:xfrm>
          <a:prstGeom prst="rect">
            <a:avLst/>
          </a:prstGeom>
          <a:solidFill>
            <a:schemeClr val="accent1">
              <a:alpha val="33999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ctr">
              <a:lnSpc>
                <a:spcPct val="114999"/>
              </a:lnSpc>
              <a:defRPr/>
            </a:pPr>
            <a:r>
              <a:rPr lang="ru-RU" sz="1400" b="1" i="0" u="none" strike="noStrike" cap="none" spc="0" dirty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Порядок формирования </a:t>
            </a:r>
            <a:br>
              <a:rPr lang="ru-RU" sz="1400" b="1" i="0" u="none" strike="noStrike" cap="none" spc="0" dirty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</a:br>
            <a:r>
              <a:rPr lang="ru-RU" sz="1400" b="1" i="0" u="none" strike="noStrike" cap="none" spc="0" dirty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и работы МК  утверждается правовым актом субъекта РФ, </a:t>
            </a:r>
            <a:br>
              <a:rPr lang="ru-RU" sz="1400" b="1" i="0" u="none" strike="noStrike" cap="none" spc="0" dirty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</a:br>
            <a:r>
              <a:rPr lang="ru-RU" sz="1400" b="1" i="0" u="none" strike="noStrike" cap="none" spc="0" dirty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регулирующим порядок и условия оказания ГСП по </a:t>
            </a:r>
            <a:r>
              <a:rPr lang="ru-RU" sz="1400" b="1" i="0" u="none" strike="noStrike" cap="none" spc="0" dirty="0" err="1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соц.контракту</a:t>
            </a:r>
            <a:r>
              <a:rPr lang="ru-RU" sz="1400" b="1" i="0" u="none" strike="noStrike" cap="none" spc="0" dirty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 (ДТСЗН КО)</a:t>
            </a:r>
            <a:endParaRPr sz="1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28007363" name="Заголовок 1"/>
          <p:cNvSpPr>
            <a:spLocks noGrp="1"/>
          </p:cNvSpPr>
          <p:nvPr>
            <p:ph type="title"/>
          </p:nvPr>
        </p:nvSpPr>
        <p:spPr bwMode="auto">
          <a:xfrm>
            <a:off x="801801" y="346645"/>
            <a:ext cx="10588756" cy="1210147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/>
          <a:p>
            <a:pPr marL="0" marR="0" indent="0" algn="ct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800" b="1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Программа социальной адаптации </a:t>
            </a:r>
            <a:r>
              <a:rPr lang="ru-RU" sz="1800" b="1" i="0" u="none" strike="noStrike" cap="none" spc="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1800" b="1" i="0" u="none" strike="noStrike" cap="none" spc="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800" b="0" i="0" u="none" strike="noStrike" cap="none" spc="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разрабатывается </a:t>
            </a:r>
            <a:r>
              <a:rPr lang="ru-RU" sz="1800" b="0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органом социальной защиты населения с учетом дополнительно представленных документов, необходимых для ее составления, а также анкеты совместно с заявителем</a:t>
            </a:r>
            <a:r>
              <a:rPr lang="ru-RU" sz="1800" b="1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1800" b="1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800" b="1" i="0" u="none" strike="noStrike" cap="none" spc="0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и при необходимости со следующими органами и организациями (пункт 7</a:t>
            </a:r>
            <a:r>
              <a:rPr lang="ru-RU" sz="1800" b="1" i="0" u="none" strike="noStrike" cap="none" spc="0" dirty="0" smtClean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):</a:t>
            </a:r>
            <a:endParaRPr lang="ru-RU" sz="1800" b="1" i="0" u="none" strike="noStrike" cap="none" spc="0" dirty="0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1178417588" name="Блок-схема: альтернативный процесс 1178417587"/>
          <p:cNvSpPr/>
          <p:nvPr/>
        </p:nvSpPr>
        <p:spPr bwMode="auto">
          <a:xfrm>
            <a:off x="707425" y="4437112"/>
            <a:ext cx="4984736" cy="576064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0" i="0" u="none" strike="noStrike" cap="none" spc="0" dirty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г) торгово-промышленные палаты субъектов Российской </a:t>
            </a:r>
            <a:r>
              <a:rPr lang="ru-RU" sz="1400" b="0" i="0" u="none" strike="noStrike" cap="none" spc="0" dirty="0" smtClean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Федерации</a:t>
            </a:r>
            <a:endParaRPr sz="1800" dirty="0">
              <a:solidFill>
                <a:schemeClr val="tx1"/>
              </a:solidFill>
            </a:endParaRPr>
          </a:p>
        </p:txBody>
      </p:sp>
      <p:sp>
        <p:nvSpPr>
          <p:cNvPr id="2056158408" name="Блок-схема: альтернативный процесс 2056158407"/>
          <p:cNvSpPr/>
          <p:nvPr/>
        </p:nvSpPr>
        <p:spPr bwMode="auto">
          <a:xfrm>
            <a:off x="699507" y="5157192"/>
            <a:ext cx="4988695" cy="360040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i="0" u="none" strike="noStrike" cap="none" spc="0" dirty="0">
                <a:solidFill>
                  <a:srgbClr val="C00000"/>
                </a:solidFill>
                <a:latin typeface="TimesNewRoman"/>
                <a:ea typeface="TimesNewRoman"/>
                <a:cs typeface="TimesNewRoman"/>
              </a:rPr>
              <a:t>д) органы местного </a:t>
            </a:r>
            <a:r>
              <a:rPr lang="ru-RU" sz="1400" b="1" i="0" u="none" strike="noStrike" cap="none" spc="0" dirty="0" smtClean="0">
                <a:solidFill>
                  <a:srgbClr val="C00000"/>
                </a:solidFill>
                <a:latin typeface="TimesNewRoman"/>
                <a:ea typeface="TimesNewRoman"/>
                <a:cs typeface="TimesNewRoman"/>
              </a:rPr>
              <a:t>самоуправления</a:t>
            </a:r>
            <a:endParaRPr sz="1400" b="1" i="0" u="none" strike="noStrike" cap="none" spc="0" dirty="0">
              <a:solidFill>
                <a:srgbClr val="C00000"/>
              </a:solidFill>
              <a:latin typeface="TimesNewRoman"/>
              <a:cs typeface="TimesNewRoman"/>
            </a:endParaRPr>
          </a:p>
        </p:txBody>
      </p:sp>
      <p:sp>
        <p:nvSpPr>
          <p:cNvPr id="218378275" name="TextBox 218378274"/>
          <p:cNvSpPr txBox="1"/>
          <p:nvPr/>
        </p:nvSpPr>
        <p:spPr bwMode="auto">
          <a:xfrm>
            <a:off x="3457152" y="3115816"/>
            <a:ext cx="5278054" cy="33563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indent="342900" algn="l">
              <a:lnSpc>
                <a:spcPct val="100000"/>
              </a:lnSpc>
              <a:spcBef>
                <a:spcPts val="1198"/>
              </a:spcBef>
              <a:spcAft>
                <a:spcPts val="0"/>
              </a:spcAft>
              <a:defRPr/>
            </a:pPr>
            <a:endParaRPr sz="1600"/>
          </a:p>
        </p:txBody>
      </p:sp>
      <p:sp>
        <p:nvSpPr>
          <p:cNvPr id="1076390792" name="Блок-схема: альтернативный процесс 1076390791"/>
          <p:cNvSpPr/>
          <p:nvPr/>
        </p:nvSpPr>
        <p:spPr bwMode="auto">
          <a:xfrm>
            <a:off x="703467" y="1772816"/>
            <a:ext cx="4988695" cy="802445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sz="1400" b="0" i="0" dirty="0" smtClean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а</a:t>
            </a:r>
            <a:r>
              <a:rPr sz="1400" b="0" i="0" dirty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) </a:t>
            </a:r>
            <a:r>
              <a:rPr sz="1400" b="0" i="0" dirty="0" err="1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исполнительные</a:t>
            </a:r>
            <a:r>
              <a:rPr sz="1400" b="0" i="0" dirty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 </a:t>
            </a:r>
            <a:r>
              <a:rPr sz="1400" b="0" i="0" dirty="0" err="1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органы</a:t>
            </a:r>
            <a:r>
              <a:rPr sz="1400" b="0" i="0" dirty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 </a:t>
            </a:r>
            <a:r>
              <a:rPr sz="1400" b="0" i="0" dirty="0" err="1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субъектов</a:t>
            </a:r>
            <a:r>
              <a:rPr sz="1400" b="0" i="0" dirty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 РФ, </a:t>
            </a:r>
            <a:r>
              <a:rPr sz="1400" b="0" i="0" dirty="0" err="1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осуществляющие</a:t>
            </a:r>
            <a:r>
              <a:rPr sz="1400" b="0" i="0" dirty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 </a:t>
            </a:r>
            <a:r>
              <a:rPr sz="1400" b="0" i="0" dirty="0" err="1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полномочия</a:t>
            </a:r>
            <a:r>
              <a:rPr sz="1400" b="0" i="0" dirty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 в </a:t>
            </a:r>
            <a:r>
              <a:rPr sz="1400" b="0" i="0" dirty="0" err="1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области</a:t>
            </a:r>
            <a:r>
              <a:rPr sz="1400" b="0" i="0" dirty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 </a:t>
            </a:r>
            <a:r>
              <a:rPr sz="1400" b="0" i="0" dirty="0" err="1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содействия</a:t>
            </a:r>
            <a:r>
              <a:rPr sz="1400" b="0" i="0" dirty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 </a:t>
            </a:r>
            <a:r>
              <a:rPr sz="1400" b="0" i="0" dirty="0" err="1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занятости</a:t>
            </a:r>
            <a:r>
              <a:rPr sz="1400" b="0" i="0" dirty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 </a:t>
            </a:r>
            <a:r>
              <a:rPr sz="1400" b="0" i="0" dirty="0" err="1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населения</a:t>
            </a:r>
            <a:endParaRPr sz="1400" dirty="0">
              <a:solidFill>
                <a:schemeClr val="tx1"/>
              </a:solidFill>
            </a:endParaRPr>
          </a:p>
        </p:txBody>
      </p:sp>
      <p:sp>
        <p:nvSpPr>
          <p:cNvPr id="909287518" name="Блок-схема: альтернативный процесс 909287517"/>
          <p:cNvSpPr/>
          <p:nvPr/>
        </p:nvSpPr>
        <p:spPr bwMode="auto">
          <a:xfrm>
            <a:off x="707425" y="2663120"/>
            <a:ext cx="4984736" cy="765880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0" i="0" u="none" strike="noStrike" cap="none" spc="0" dirty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б) исполнительные органы субъектов РФ, осуществляющие полномочия в области развития малого и среднего предпринимательства</a:t>
            </a:r>
            <a:endParaRPr lang="ru-RU" sz="1400" b="0" i="0" u="none" strike="noStrike" cap="none" spc="0" dirty="0">
              <a:solidFill>
                <a:schemeClr val="tx1"/>
              </a:solidFill>
              <a:latin typeface="TimesNewRoman"/>
              <a:cs typeface="TimesNewRoman"/>
            </a:endParaRPr>
          </a:p>
          <a:p>
            <a:pPr>
              <a:defRPr/>
            </a:pPr>
            <a:endParaRPr dirty="0">
              <a:solidFill>
                <a:schemeClr val="tx1"/>
              </a:solidFill>
            </a:endParaRPr>
          </a:p>
        </p:txBody>
      </p:sp>
      <p:sp>
        <p:nvSpPr>
          <p:cNvPr id="1930288782" name="Блок-схема: альтернативный процесс 1930288781"/>
          <p:cNvSpPr/>
          <p:nvPr/>
        </p:nvSpPr>
        <p:spPr bwMode="auto">
          <a:xfrm>
            <a:off x="699507" y="3533816"/>
            <a:ext cx="4988695" cy="759280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0" i="0" u="none" strike="noStrike" cap="none" spc="0" dirty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в) исполнительные органы субъектов РФ, осуществляющие полномочия в области регулирования сельского </a:t>
            </a:r>
            <a:r>
              <a:rPr lang="ru-RU" sz="1400" b="0" i="0" u="none" strike="noStrike" cap="none" spc="0" dirty="0" smtClean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хозяйства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3413085" name="Блок-схема: альтернативный процесс 13413084"/>
          <p:cNvSpPr/>
          <p:nvPr/>
        </p:nvSpPr>
        <p:spPr bwMode="auto">
          <a:xfrm>
            <a:off x="699507" y="5661248"/>
            <a:ext cx="4988694" cy="329328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0" i="0" u="none" strike="noStrike" cap="none" spc="0" dirty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 е) организации в сфере труда и занятости;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42366007" name="Блок-схема: альтернативный процесс 542366006"/>
          <p:cNvSpPr/>
          <p:nvPr/>
        </p:nvSpPr>
        <p:spPr bwMode="auto">
          <a:xfrm>
            <a:off x="6387891" y="1772816"/>
            <a:ext cx="5140024" cy="785179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0" i="0" u="none" strike="noStrike" cap="none" spc="0" dirty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 </a:t>
            </a:r>
            <a:r>
              <a:rPr lang="ru-RU" sz="1400" b="0" i="0" u="none" strike="noStrike" cap="none" spc="0" dirty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ж) организации, образующие инфраструктуру поддержки субъектов малого и среднего предпринимательства, в том числе центры "Мой бизнес</a:t>
            </a:r>
            <a:r>
              <a:rPr lang="ru-RU" sz="1400" b="0" i="0" u="none" strike="noStrike" cap="none" spc="0" dirty="0" smtClean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"</a:t>
            </a:r>
            <a:endParaRPr lang="ru-RU" sz="1200" b="0" i="0" u="none" strike="noStrike" cap="none" spc="0" dirty="0">
              <a:solidFill>
                <a:schemeClr val="tx1"/>
              </a:solidFill>
              <a:latin typeface="TimesNewRoman"/>
              <a:cs typeface="TimesNewRoman"/>
            </a:endParaRPr>
          </a:p>
        </p:txBody>
      </p:sp>
      <p:sp>
        <p:nvSpPr>
          <p:cNvPr id="892868518" name="Блок-схема: альтернативный процесс 892868517"/>
          <p:cNvSpPr/>
          <p:nvPr/>
        </p:nvSpPr>
        <p:spPr bwMode="auto">
          <a:xfrm>
            <a:off x="6382533" y="2682096"/>
            <a:ext cx="5103231" cy="805518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0" i="0" u="none" strike="noStrike" cap="none" spc="0" dirty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з) организации в сфере сельского хозяйства, в том числе центры компетенций в сфере сельскохозяйственной кооперации и поддержки </a:t>
            </a:r>
            <a:r>
              <a:rPr lang="ru-RU" sz="1400" b="0" i="0" u="none" strike="noStrike" cap="none" spc="0" dirty="0" smtClean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фермеров</a:t>
            </a:r>
            <a:endParaRPr lang="ru-RU" sz="1400" b="0" i="0" u="none" strike="noStrike" cap="none" spc="0" dirty="0">
              <a:solidFill>
                <a:schemeClr val="tx1"/>
              </a:solidFill>
              <a:latin typeface="TimesNewRoman"/>
              <a:cs typeface="TimesNewRoman"/>
            </a:endParaRPr>
          </a:p>
          <a:p>
            <a:pPr>
              <a:defRPr/>
            </a:pPr>
            <a:endParaRPr dirty="0">
              <a:solidFill>
                <a:schemeClr val="tx1"/>
              </a:solidFill>
            </a:endParaRPr>
          </a:p>
        </p:txBody>
      </p:sp>
      <p:sp>
        <p:nvSpPr>
          <p:cNvPr id="774701612" name="Блок-схема: альтернативный процесс 774701611"/>
          <p:cNvSpPr/>
          <p:nvPr/>
        </p:nvSpPr>
        <p:spPr bwMode="auto">
          <a:xfrm>
            <a:off x="6387891" y="3645024"/>
            <a:ext cx="5099328" cy="360040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0" i="0" u="none" strike="noStrike" cap="none" spc="0" dirty="0">
                <a:solidFill>
                  <a:schemeClr val="tx1"/>
                </a:solidFill>
                <a:latin typeface="TimesNewRoman"/>
                <a:ea typeface="TimesNewRoman"/>
                <a:cs typeface="TimesNewRoman"/>
              </a:rPr>
              <a:t>и) иные органы и организации</a:t>
            </a:r>
            <a:endParaRPr lang="ru-RU" sz="1400" b="0" i="0" u="none" strike="noStrike" cap="none" spc="0" dirty="0">
              <a:solidFill>
                <a:schemeClr val="tx1"/>
              </a:solidFill>
              <a:latin typeface="TimesNewRoman"/>
              <a:cs typeface="TimesNewRoman"/>
            </a:endParaRPr>
          </a:p>
        </p:txBody>
      </p:sp>
      <p:sp>
        <p:nvSpPr>
          <p:cNvPr id="867970813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6415A0C-8996-5582-8D30-283DA170AE78}" type="slidenum">
              <a:rPr lang="ru-RU"/>
              <a:t>8</a:t>
            </a:fld>
            <a:endParaRPr/>
          </a:p>
        </p:txBody>
      </p:sp>
      <p:sp>
        <p:nvSpPr>
          <p:cNvPr id="1374411693" name="Блок-схема: альтернативный процесс 1374411692"/>
          <p:cNvSpPr/>
          <p:nvPr/>
        </p:nvSpPr>
        <p:spPr bwMode="auto">
          <a:xfrm>
            <a:off x="6424684" y="4443646"/>
            <a:ext cx="5103231" cy="1649650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0" u="none" strike="noStrike" cap="none" spc="0" dirty="0">
                <a:solidFill>
                  <a:srgbClr val="C00000"/>
                </a:solidFill>
                <a:latin typeface="TimesNewRoman"/>
                <a:ea typeface="TimesNewRoman"/>
                <a:cs typeface="TimesNewRoman"/>
              </a:rPr>
              <a:t>Представители этих органов </a:t>
            </a:r>
            <a:br>
              <a:rPr lang="ru-RU" sz="1600" b="1" i="0" u="none" strike="noStrike" cap="none" spc="0" dirty="0">
                <a:solidFill>
                  <a:srgbClr val="C00000"/>
                </a:solidFill>
                <a:latin typeface="TimesNewRoman"/>
                <a:ea typeface="TimesNewRoman"/>
                <a:cs typeface="TimesNewRoman"/>
              </a:rPr>
            </a:br>
            <a:r>
              <a:rPr lang="ru-RU" sz="1600" b="1" i="0" u="none" strike="noStrike" cap="none" spc="0" dirty="0">
                <a:solidFill>
                  <a:srgbClr val="C00000"/>
                </a:solidFill>
                <a:latin typeface="TimesNewRoman"/>
                <a:ea typeface="TimesNewRoman"/>
                <a:cs typeface="TimesNewRoman"/>
              </a:rPr>
              <a:t>входят  в состав Межведомственной комиссии (п. 6 (1), п. 7</a:t>
            </a:r>
            <a:r>
              <a:rPr lang="ru-RU" sz="1600" b="1" i="0" u="none" strike="noStrike" cap="none" spc="0" dirty="0" smtClean="0">
                <a:solidFill>
                  <a:srgbClr val="C00000"/>
                </a:solidFill>
                <a:latin typeface="TimesNewRoman"/>
                <a:ea typeface="TimesNewRoman"/>
                <a:cs typeface="TimesNewRoman"/>
              </a:rPr>
              <a:t>)</a:t>
            </a:r>
            <a:endParaRPr sz="1600" b="1" i="0" u="none" strike="noStrike" cap="none" spc="0" dirty="0">
              <a:solidFill>
                <a:srgbClr val="C00000"/>
              </a:solidFill>
              <a:latin typeface="TimesNewRoman"/>
              <a:ea typeface="TimesNewRoman"/>
              <a:cs typeface="TimesNew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34063617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1FAF24E-FD76-8426-3CF4-5035CA376ACE}" type="slidenum">
              <a:rPr lang="ru-RU"/>
              <a:t>9</a:t>
            </a:fld>
            <a:endParaRPr lang="ru-RU"/>
          </a:p>
        </p:txBody>
      </p:sp>
      <p:sp>
        <p:nvSpPr>
          <p:cNvPr id="938430641" name="Заголовок 1"/>
          <p:cNvSpPr>
            <a:spLocks noGrp="1"/>
          </p:cNvSpPr>
          <p:nvPr/>
        </p:nvSpPr>
        <p:spPr bwMode="auto">
          <a:xfrm>
            <a:off x="6434510" y="274637"/>
            <a:ext cx="5157378" cy="1143000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/>
          </a:bodyPr>
          <a:lstStyle>
            <a:lvl1pPr algn="ctr" defTabSz="914400">
              <a:spcBef>
                <a:spcPts val="0"/>
              </a:spcBef>
              <a:buNone/>
              <a:defRPr sz="4400" b="1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600" b="1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1600" b="1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b="1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1600" b="1" i="0" u="none" strike="noStrike" cap="none" spc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</a:br>
            <a:endParaRPr lang="ru-RU" sz="1600" b="1" i="0" u="none" strike="noStrike" cap="none" spc="0">
              <a:solidFill>
                <a:schemeClr val="accent6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288274392" name="Выноска со стрелкой вниз 288274391"/>
          <p:cNvSpPr/>
          <p:nvPr/>
        </p:nvSpPr>
        <p:spPr bwMode="auto">
          <a:xfrm>
            <a:off x="353679" y="172192"/>
            <a:ext cx="4921250" cy="1442620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accent1"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ctr">
              <a:defRPr/>
            </a:pPr>
            <a:r>
              <a:rPr lang="ru-RU" sz="1600" b="1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Правовым актом субъекта </a:t>
            </a:r>
            <a:r>
              <a:rPr lang="ru-RU" sz="1600" b="1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Российской Федерации, </a:t>
            </a:r>
            <a:r>
              <a:rPr lang="ru-RU" sz="1600" b="1" i="0" u="none" strike="noStrike" cap="none" spc="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регулирующим порядок </a:t>
            </a:r>
            <a:r>
              <a:rPr lang="ru-RU" sz="1600" b="1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и условия оказания ГСП по </a:t>
            </a:r>
            <a:r>
              <a:rPr lang="ru-RU" sz="1600" b="1" i="0" u="none" strike="noStrike" cap="none" spc="0" dirty="0" err="1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соц.контракту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600" b="1" i="0" u="none" strike="noStrike" cap="none" spc="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lang="ru-RU" sz="1600" b="1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том </a:t>
            </a:r>
            <a:r>
              <a:rPr lang="ru-RU" sz="1600" b="1" i="0" u="none" strike="noStrike" cap="none" spc="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числе, </a:t>
            </a:r>
            <a:r>
              <a:rPr lang="ru-RU" sz="1600" b="1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утверждаются:</a:t>
            </a:r>
            <a:endParaRPr dirty="0"/>
          </a:p>
        </p:txBody>
      </p:sp>
      <p:sp>
        <p:nvSpPr>
          <p:cNvPr id="461686199" name="Прямоугольник 461686198"/>
          <p:cNvSpPr/>
          <p:nvPr/>
        </p:nvSpPr>
        <p:spPr bwMode="auto">
          <a:xfrm>
            <a:off x="353679" y="1706604"/>
            <a:ext cx="4921250" cy="4530708"/>
          </a:xfrm>
          <a:prstGeom prst="rect">
            <a:avLst/>
          </a:prstGeom>
          <a:solidFill>
            <a:schemeClr val="accent1">
              <a:alpha val="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239821" indent="-239821">
              <a:spcAft>
                <a:spcPts val="850"/>
              </a:spcAft>
              <a:buFont typeface="Arial"/>
              <a:buChar char="–"/>
              <a:defRPr/>
            </a:pP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порядок формирования и работы межведомственной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комиссии</a:t>
            </a:r>
            <a:endParaRPr sz="1400" dirty="0"/>
          </a:p>
          <a:p>
            <a:pPr marL="239821" indent="-239821">
              <a:spcAft>
                <a:spcPts val="850"/>
              </a:spcAft>
              <a:buFont typeface="Arial"/>
              <a:buChar char="–"/>
              <a:defRPr/>
            </a:pP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порядок рассмотрения заявления о назначении ГСП по </a:t>
            </a:r>
            <a:r>
              <a:rPr lang="ru-RU" sz="1400" b="0" i="0" u="none" strike="noStrike" cap="none" spc="0" dirty="0" err="1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соц.контракту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после использования в текущем финансовом году бюджетных ассигнований федерального бюджета, а также при достижении численности получателей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на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основании </a:t>
            </a:r>
            <a:r>
              <a:rPr lang="ru-RU" sz="14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мероприятию</a:t>
            </a:r>
            <a:endParaRPr sz="1400" dirty="0"/>
          </a:p>
          <a:p>
            <a:pPr marL="239821" indent="-239821">
              <a:spcAft>
                <a:spcPts val="850"/>
              </a:spcAft>
              <a:buFont typeface="Arial"/>
              <a:buChar char="–"/>
              <a:defRPr/>
            </a:pP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порядок возмещения работодателю расходов на прохождение получателем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на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основании </a:t>
            </a:r>
            <a:r>
              <a:rPr lang="ru-RU" sz="14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стажировки с учетом положений, предусмотренных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настоящими Правилами</a:t>
            </a:r>
            <a:endParaRPr sz="14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marL="239821" indent="-239821">
              <a:spcAft>
                <a:spcPts val="850"/>
              </a:spcAft>
              <a:buFont typeface="Arial"/>
              <a:buChar char="–"/>
              <a:defRPr/>
            </a:pPr>
            <a:r>
              <a:rPr lang="ru-RU" sz="1400" b="0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перечень приоритетных направлений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деятельности в целях реализации мероприятия </a:t>
            </a:r>
            <a:r>
              <a:rPr lang="ru-RU" sz="1400" b="0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 организации индивидуальной предпринимательской деятельности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из числа направлений деятельности, содержащихся в перечне направлений деятельности в целях реализации мероприятий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утвержденных Министерством труда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 социальной защиты Российской Федерации</a:t>
            </a:r>
            <a:endParaRPr sz="1400" b="0" i="0" u="none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21121238" name="Выноска со стрелкой вниз 621121237"/>
          <p:cNvSpPr/>
          <p:nvPr/>
        </p:nvSpPr>
        <p:spPr bwMode="auto">
          <a:xfrm>
            <a:off x="5618888" y="172192"/>
            <a:ext cx="6207038" cy="1442620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chemeClr val="accent1"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0"/>
          <a:lstStyle/>
          <a:p>
            <a:pPr algn="ctr">
              <a:defRPr/>
            </a:pPr>
            <a:r>
              <a:rPr lang="ru-RU" sz="1600" b="1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Министерством труда</a:t>
            </a:r>
            <a:r>
              <a:rPr lang="ru-RU" sz="1600" b="1" i="0" u="none" strike="noStrike" cap="none" spc="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и социальной защиты Российской Федерации </a:t>
            </a:r>
            <a:r>
              <a:rPr lang="ru-RU" sz="1600" b="1" i="0" u="none" strike="noStrike" cap="none" spc="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утверждаются</a:t>
            </a:r>
            <a:endParaRPr sz="1600" dirty="0"/>
          </a:p>
        </p:txBody>
      </p:sp>
      <p:sp>
        <p:nvSpPr>
          <p:cNvPr id="863442188" name="Прямоугольник 863442187"/>
          <p:cNvSpPr/>
          <p:nvPr/>
        </p:nvSpPr>
        <p:spPr bwMode="auto">
          <a:xfrm>
            <a:off x="5618888" y="1706605"/>
            <a:ext cx="6207038" cy="4530708"/>
          </a:xfrm>
          <a:prstGeom prst="rect">
            <a:avLst/>
          </a:prstGeom>
          <a:solidFill>
            <a:schemeClr val="accent1">
              <a:alpha val="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239821" marR="0" indent="-239821" algn="l">
              <a:lnSpc>
                <a:spcPct val="100000"/>
              </a:lnSpc>
              <a:spcBef>
                <a:spcPts val="0"/>
              </a:spcBef>
              <a:spcAft>
                <a:spcPts val="850"/>
              </a:spcAft>
              <a:buFont typeface="Arial"/>
              <a:buChar char="–"/>
              <a:defRPr/>
            </a:pP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формы социального контракта и программы социальной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адаптации</a:t>
            </a:r>
            <a:endParaRPr lang="ru-RU" sz="14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239821" marR="0" indent="-239821" algn="l">
              <a:lnSpc>
                <a:spcPct val="100000"/>
              </a:lnSpc>
              <a:spcBef>
                <a:spcPts val="0"/>
              </a:spcBef>
              <a:spcAft>
                <a:spcPts val="850"/>
              </a:spcAft>
              <a:buFont typeface="Arial"/>
              <a:buChar char="–"/>
              <a:defRPr/>
            </a:pPr>
            <a:r>
              <a:rPr lang="ru-RU" sz="1400" b="0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перечень типовых трудных жизненных ситуаций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(часто встречающихся обстоятельств, которые ухудшают условия жизнедеятельности гражданина, в том числе негативно влияют на уровень дохода гражданина (семьи гражданина), и последствия которых он не может преодолеть самостоятельно) и категорий семей (одиноко проживающих граждан), которым оказывается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 основании </a:t>
            </a:r>
            <a:r>
              <a:rPr lang="ru-RU" sz="14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со.контракта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 иным </a:t>
            </a:r>
            <a:r>
              <a:rPr lang="ru-RU" sz="1400" b="0" i="0" u="none" strike="noStrike" cap="none" spc="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мероприятиям</a:t>
            </a:r>
            <a:endParaRPr lang="ru-RU" sz="14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239821" marR="0" indent="-239821" algn="l">
              <a:lnSpc>
                <a:spcPct val="100000"/>
              </a:lnSpc>
              <a:spcBef>
                <a:spcPts val="0"/>
              </a:spcBef>
              <a:spcAft>
                <a:spcPts val="850"/>
              </a:spcAft>
              <a:buFont typeface="Arial"/>
              <a:buChar char="–"/>
              <a:defRPr/>
            </a:pP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перечень причин, являющихся уважительными в случае неисполнения получателем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на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основании </a:t>
            </a:r>
            <a:r>
              <a:rPr lang="ru-RU" sz="14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мероприятий программы социальной адаптации (далее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– перечень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причин, являющихся уважительными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</a:t>
            </a:r>
            <a:endParaRPr lang="ru-RU" sz="14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239821" marR="0" indent="-239821" algn="l">
              <a:lnSpc>
                <a:spcPct val="100000"/>
              </a:lnSpc>
              <a:spcBef>
                <a:spcPts val="0"/>
              </a:spcBef>
              <a:spcAft>
                <a:spcPts val="850"/>
              </a:spcAft>
              <a:buFont typeface="Arial"/>
              <a:buChar char="–"/>
              <a:defRPr/>
            </a:pP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перечень оснований продления оказания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ГСП на 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основании </a:t>
            </a:r>
            <a:r>
              <a:rPr lang="ru-RU" sz="1400" b="0" i="0" u="none" strike="noStrike" cap="none" spc="0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соц.контракта</a:t>
            </a: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;</a:t>
            </a:r>
            <a:endParaRPr lang="ru-RU" sz="14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239821" marR="0" indent="-239821" algn="l">
              <a:lnSpc>
                <a:spcPct val="100000"/>
              </a:lnSpc>
              <a:spcBef>
                <a:spcPts val="0"/>
              </a:spcBef>
              <a:spcAft>
                <a:spcPts val="850"/>
              </a:spcAft>
              <a:buFont typeface="Arial"/>
              <a:buChar char="–"/>
              <a:defRPr/>
            </a:pP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форма анкеты;</a:t>
            </a:r>
            <a:endParaRPr lang="ru-RU" sz="14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239821" marR="0" indent="-239821" algn="l">
              <a:lnSpc>
                <a:spcPct val="100000"/>
              </a:lnSpc>
              <a:spcBef>
                <a:spcPts val="0"/>
              </a:spcBef>
              <a:spcAft>
                <a:spcPts val="850"/>
              </a:spcAft>
              <a:buFont typeface="Arial"/>
              <a:buChar char="–"/>
              <a:defRPr/>
            </a:pPr>
            <a:r>
              <a:rPr lang="ru-RU" sz="1400" b="0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перечень направлений деятельности в целях реализации мероприятий, по </a:t>
            </a:r>
            <a:r>
              <a:rPr lang="ru-RU" sz="1400" b="0" i="0" u="none" strike="noStrike" cap="none" spc="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организации </a:t>
            </a:r>
            <a:r>
              <a:rPr lang="ru-RU" sz="1400" b="0" i="0" u="none" strike="noStrike" cap="none" spc="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индивидуальной предпринимательской деятельности и </a:t>
            </a:r>
            <a:r>
              <a:rPr lang="ru-RU" sz="1400" b="0" i="0" u="none" strike="noStrike" cap="none" spc="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ЛПХ</a:t>
            </a:r>
            <a:endParaRPr lang="ru-RU" sz="14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  <a:p>
            <a:pPr marL="239821" marR="0" indent="-239821" algn="l">
              <a:lnSpc>
                <a:spcPct val="100000"/>
              </a:lnSpc>
              <a:spcBef>
                <a:spcPts val="0"/>
              </a:spcBef>
              <a:spcAft>
                <a:spcPts val="850"/>
              </a:spcAft>
              <a:buFont typeface="Arial"/>
              <a:buChar char="–"/>
              <a:defRPr/>
            </a:pPr>
            <a:r>
              <a:rPr lang="ru-RU" sz="1400" b="0" i="0" u="none" strike="noStrike" cap="none" spc="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перечень типовых мероприятий программы социальной </a:t>
            </a:r>
            <a:r>
              <a:rPr lang="ru-RU" sz="1400" b="0" i="0" u="none" strike="noStrike" cap="none" spc="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адаптации</a:t>
            </a:r>
            <a:endParaRPr lang="ru-RU" sz="1400" b="0" i="0" u="none" strike="noStrike" cap="none" spc="0" dirty="0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theme/theme1.xml><?xml version="1.0" encoding="utf-8"?>
<a:theme xmlns:a="http://schemas.openxmlformats.org/drawingml/2006/main" name="Official">
  <a:themeElements>
    <a:clrScheme name="Official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Классическая 2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165</TotalTime>
  <Words>5817</Words>
  <Application>Microsoft Office PowerPoint</Application>
  <DocSecurity>0</DocSecurity>
  <PresentationFormat>Произвольный</PresentationFormat>
  <Paragraphs>453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Official</vt:lpstr>
      <vt:lpstr>Правила оказания субъектами Российской Федерации на условиях софинансирования из федерального бюджета государственной социальной помощи на основании социального контракта в части, не определенной федеральным законом "О государственной социальной помощи    Постановление Правительства РФ от 16.11.2023 № 1931 в редакции от 29.12.2025  </vt:lpstr>
      <vt:lpstr>Право на ГСП по соц.контракту возникает:   (пункт 3)</vt:lpstr>
      <vt:lpstr>Презентация PowerPoint</vt:lpstr>
      <vt:lpstr> ГСП по соц.контракту участникам СВО и членам их семей оказывается:</vt:lpstr>
      <vt:lpstr>Программа социальной адаптации (пункт 4, 5)</vt:lpstr>
      <vt:lpstr>Презентация PowerPoint</vt:lpstr>
      <vt:lpstr>Презентация PowerPoint</vt:lpstr>
      <vt:lpstr>Программа социальной адаптации  разрабатывается органом социальной защиты населения с учетом дополнительно представленных документов, необходимых для ее составления, а также анкеты совместно с заявителем и при необходимости со следующими органами и организациями (пункт 7):</vt:lpstr>
      <vt:lpstr>Презентация PowerPoint</vt:lpstr>
      <vt:lpstr>ПЕРЕЧЕНЬ ТИПОВЫХ ТРУДНЫХ ЖИЗНЕННЫХ СИТУАЦИЙ (иные мероприятия) Приказ Министерства труда и социальной защиты Российской Федерации от 15.01.2026 № 7н</vt:lpstr>
      <vt:lpstr>ПЕРЕЧЕНЬ НАПРАВЛЕНИЙ ДЕЯТЕЛЬНОСТИ  1. Поиск работы Источник – Приказ Министерства труда и социальной защиты Российской Федерации от 15.01.2026 № 7н</vt:lpstr>
      <vt:lpstr>ПЕРЕЧЕНЬ НАПРАВЛЕНИЙ ДЕЯТЕЛЬНОСТИ  2. Организации индивидуальной предпринимательской деятельности Источник – Приказ Министерства труда и социальной защиты Российской Федерации от 15.01.2026 № 7н</vt:lpstr>
      <vt:lpstr>Презентация PowerPoint</vt:lpstr>
      <vt:lpstr>Заявления (о назначении, о прекращении, а также об изменении способа доставки) гражданин может подать в орган социальной защиты населения по месту жительства или месту пребывания от себя лично или от имени  своей семьи (п. 15)</vt:lpstr>
      <vt:lpstr>Основания для отказа в назначении ГСП на основании соц.контракта (пункт 25)</vt:lpstr>
      <vt:lpstr>Основания для отказа в назначении ГСП на основании соц.контракта (пункт 25)</vt:lpstr>
      <vt:lpstr>ДОПОЛНИТЕЛЬНЫЕ основания для отказа  (пункт 26)</vt:lpstr>
      <vt:lpstr>Презентация PowerPoint</vt:lpstr>
      <vt:lpstr>Решение о прекращении ГСП по соц.контракту (пункт 31)</vt:lpstr>
      <vt:lpstr>Кто входит в состав семьи  для расчета СДД</vt:lpstr>
      <vt:lpstr>Принятие органами социальной защиты решения о необходимости проведения обучения для развития предпринимательских компетенций (пункт 36)</vt:lpstr>
      <vt:lpstr> При необходимости с целью реализации мероприятий по поиску работы, организации ИП или ЛПХ  в программу социальной адаптации  может быть включено мероприятие по прохождению профессионального обучения или получение дополнительного профессионального образования (пункт 37-39)</vt:lpstr>
      <vt:lpstr>Презентация PowerPoint</vt:lpstr>
      <vt:lpstr>Контроль в течение срока соц.контракта (пункты 43-45) </vt:lpstr>
      <vt:lpstr> Мониторинг условий жизни семьи заявителя  со дня окончания срока действия соц.контракта (пункт 46) </vt:lpstr>
      <vt:lpstr>Обязанности в рамках оказания ГСП по соц.контракту  по мероприятию ПОИСК РАБОТЫ (пункты 48-50)</vt:lpstr>
      <vt:lpstr>Обязанности в рамках оказания ГСП по соц.контракту по мероприятию  ИНДИВИДУАЛЬНАЯ ПЕРЕДПРИНИМАТЕЛЬСКАЯ ДЕЯТЕЛЬНОСТЬ (пункт 50)</vt:lpstr>
      <vt:lpstr>50(1). В рамках оказания ГСП по соц.контракту гражданам-участникам СВО и членам их семей  по мероприятию "Организация индивидуальной предпринимательской деятельности"  организации, образующие инфраструктуру поддержки субъектов малого и среднего предпринимательства, в том числе центры "Мой бизнес",  предоставляют консультационную и методологическую поддержку по вопросам ведения предпринимательской деятельности получателю ГСП на основании соц.контракта  в период заключения, действия и мониторинга соц.контракта </vt:lpstr>
      <vt:lpstr>Обязанности в рамках оказания ГСП по соц.контракту по мероприятию  ИНДИВИДУАЛЬНАЯ ПЕРЕДПРИНИМАТЕЛЬСКАЯ ДЕЯТЕЛЬНОСТЬ (пункт 51)   </vt:lpstr>
      <vt:lpstr>Что можно приобрести на средства ГСП по соц.контракту по направлению ИП</vt:lpstr>
      <vt:lpstr>Средства ГСП на основании соц.контракта ВОЗВРАЩАЮТСЯ получателем в полном объеме   в течение 30 календарных дней со дня получения  уведомления о необходимости такого возврата  (пункт 51 п.п. е, п. 31)</vt:lpstr>
      <vt:lpstr>Обязанности в рамках оказания ГСП на основании соц.контракта  по ИНЫМ МЕРОПРИЯТИЯМ (пункты  54-55)</vt:lpstr>
      <vt:lpstr>Распределение численности получателей ГСП на основании соц.контракта (пункт 59)</vt:lpstr>
      <vt:lpstr>Оценка эффективности оказания ГСП на основании соц.контракта в субъекте РФ (пункты 60, 60 (1))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Составление бизнес-плана  для заключения  социального контракта  по направлению  «Развитие индивидуального предпринимательства» по примерной форме</dc:title>
  <dc:subject/>
  <dc:creator/>
  <cp:keywords/>
  <dc:description/>
  <cp:lastModifiedBy>Богданова Яна Вячеславовна</cp:lastModifiedBy>
  <cp:revision>64</cp:revision>
  <dcterms:created xsi:type="dcterms:W3CDTF">2012-12-03T06:56:55Z</dcterms:created>
  <dcterms:modified xsi:type="dcterms:W3CDTF">2026-03-26T14:14:12Z</dcterms:modified>
  <cp:category/>
  <dc:identifier/>
  <cp:contentStatus/>
  <dc:language/>
  <cp:version/>
</cp:coreProperties>
</file>